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80" r:id="rId2"/>
    <p:sldId id="298" r:id="rId3"/>
    <p:sldId id="287" r:id="rId4"/>
    <p:sldId id="257" r:id="rId5"/>
    <p:sldId id="338" r:id="rId6"/>
    <p:sldId id="337" r:id="rId7"/>
    <p:sldId id="339" r:id="rId8"/>
    <p:sldId id="340" r:id="rId9"/>
    <p:sldId id="335" r:id="rId10"/>
    <p:sldId id="341" r:id="rId11"/>
    <p:sldId id="342" r:id="rId12"/>
    <p:sldId id="308" r:id="rId13"/>
    <p:sldId id="344" r:id="rId14"/>
    <p:sldId id="317" r:id="rId15"/>
    <p:sldId id="345" r:id="rId16"/>
    <p:sldId id="346" r:id="rId17"/>
    <p:sldId id="318" r:id="rId18"/>
    <p:sldId id="321" r:id="rId19"/>
    <p:sldId id="347" r:id="rId20"/>
    <p:sldId id="348" r:id="rId21"/>
    <p:sldId id="349" r:id="rId22"/>
    <p:sldId id="353" r:id="rId23"/>
    <p:sldId id="350" r:id="rId24"/>
    <p:sldId id="351" r:id="rId25"/>
    <p:sldId id="325" r:id="rId26"/>
    <p:sldId id="352" r:id="rId27"/>
    <p:sldId id="356" r:id="rId28"/>
    <p:sldId id="354" r:id="rId29"/>
    <p:sldId id="355" r:id="rId30"/>
    <p:sldId id="326" r:id="rId31"/>
    <p:sldId id="35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99"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rando, Lidia (TBS)" initials="DL(" lastIdx="2" clrIdx="0">
    <p:extLst>
      <p:ext uri="{19B8F6BF-5375-455C-9EA6-DF929625EA0E}">
        <p15:presenceInfo xmlns:p15="http://schemas.microsoft.com/office/powerpoint/2012/main" userId="S-1-5-21-606747145-790525478-839522115-2218" providerId="AD"/>
      </p:ext>
    </p:extLst>
  </p:cmAuthor>
  <p:cmAuthor id="2" name="Creatura-Amelio, Catia (TBS)" initials="CC(" lastIdx="6" clrIdx="1">
    <p:extLst>
      <p:ext uri="{19B8F6BF-5375-455C-9EA6-DF929625EA0E}">
        <p15:presenceInfo xmlns:p15="http://schemas.microsoft.com/office/powerpoint/2012/main" userId="S::Catia.Creatura-Amelio@ontario.ca::fca74a17-6873-425b-955d-d77a2dca1b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DF6"/>
    <a:srgbClr val="D1E7F3"/>
    <a:srgbClr val="00B2E2"/>
    <a:srgbClr val="047BC1"/>
    <a:srgbClr val="E1EFF7"/>
    <a:srgbClr val="D7E4EA"/>
    <a:srgbClr val="047AC1"/>
    <a:srgbClr val="C3FFFF"/>
    <a:srgbClr val="81BDE0"/>
    <a:srgbClr val="B3D7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954" autoAdjust="0"/>
  </p:normalViewPr>
  <p:slideViewPr>
    <p:cSldViewPr snapToGrid="0" snapToObjects="1">
      <p:cViewPr varScale="1">
        <p:scale>
          <a:sx n="77" d="100"/>
          <a:sy n="77" d="100"/>
        </p:scale>
        <p:origin x="1589" y="72"/>
      </p:cViewPr>
      <p:guideLst>
        <p:guide orient="horz" pos="4099"/>
        <p:guide pos="2880"/>
      </p:guideLst>
    </p:cSldViewPr>
  </p:slideViewPr>
  <p:notesTextViewPr>
    <p:cViewPr>
      <p:scale>
        <a:sx n="1" d="1"/>
        <a:sy n="1" d="1"/>
      </p:scale>
      <p:origin x="0" y="0"/>
    </p:cViewPr>
  </p:notesTextViewPr>
  <p:notesViewPr>
    <p:cSldViewPr snapToGrid="0" snapToObjects="1">
      <p:cViewPr varScale="1">
        <p:scale>
          <a:sx n="73" d="100"/>
          <a:sy n="73" d="100"/>
        </p:scale>
        <p:origin x="260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908E83-914B-AF4D-AD4A-2119A9E8B3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B6C3A2-16EB-5047-88D8-E94E8208AE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1D88B4-9F5F-E542-AAD5-5CE84E0C2F6F}" type="datetimeFigureOut">
              <a:rPr lang="en-US" smtClean="0"/>
              <a:t>12/2/2021</a:t>
            </a:fld>
            <a:endParaRPr lang="en-US"/>
          </a:p>
        </p:txBody>
      </p:sp>
      <p:sp>
        <p:nvSpPr>
          <p:cNvPr id="4" name="Footer Placeholder 3">
            <a:extLst>
              <a:ext uri="{FF2B5EF4-FFF2-40B4-BE49-F238E27FC236}">
                <a16:creationId xmlns:a16="http://schemas.microsoft.com/office/drawing/2014/main" id="{103843AF-0FB2-954B-B89E-10BFC8AFBA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B28C1A-97D0-944D-B2B5-BDCB8F8DF6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452736-F53C-AE43-AE3B-B7425EB89738}" type="slidenum">
              <a:rPr lang="en-US" smtClean="0"/>
              <a:t>‹#›</a:t>
            </a:fld>
            <a:endParaRPr lang="en-US"/>
          </a:p>
        </p:txBody>
      </p:sp>
    </p:spTree>
    <p:extLst>
      <p:ext uri="{BB962C8B-B14F-4D97-AF65-F5344CB8AC3E}">
        <p14:creationId xmlns:p14="http://schemas.microsoft.com/office/powerpoint/2010/main" val="900117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0AEBD-DCD3-5748-8ACE-ABF4DF55CD19}" type="datetimeFigureOut">
              <a:rPr lang="en-US" smtClean="0"/>
              <a:t>12/2/2021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FAB16-4C07-5141-8688-34B493849C85}" type="slidenum">
              <a:rPr lang="en-US" smtClean="0"/>
              <a:t>‹#›</a:t>
            </a:fld>
            <a:endParaRPr lang="en-US"/>
          </a:p>
        </p:txBody>
      </p:sp>
    </p:spTree>
    <p:extLst>
      <p:ext uri="{BB962C8B-B14F-4D97-AF65-F5344CB8AC3E}">
        <p14:creationId xmlns:p14="http://schemas.microsoft.com/office/powerpoint/2010/main" val="287867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6AFAB16-4C07-5141-8688-34B493849C85}" type="slidenum">
              <a:rPr lang="en-US" smtClean="0"/>
              <a:t>11</a:t>
            </a:fld>
            <a:endParaRPr lang="en-US" dirty="0"/>
          </a:p>
        </p:txBody>
      </p:sp>
    </p:spTree>
    <p:extLst>
      <p:ext uri="{BB962C8B-B14F-4D97-AF65-F5344CB8AC3E}">
        <p14:creationId xmlns:p14="http://schemas.microsoft.com/office/powerpoint/2010/main" val="1440342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_Colou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91EDAD-01EF-4F4E-9B92-0559E4FEC4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3" name="Slide Number Placeholder 2">
            <a:extLst>
              <a:ext uri="{FF2B5EF4-FFF2-40B4-BE49-F238E27FC236}">
                <a16:creationId xmlns:a16="http://schemas.microsoft.com/office/drawing/2014/main" id="{3F42CA90-E7E7-C346-BABB-74C3CD8EECD2}"/>
              </a:ext>
            </a:extLst>
          </p:cNvPr>
          <p:cNvSpPr>
            <a:spLocks noGrp="1"/>
          </p:cNvSpPr>
          <p:nvPr>
            <p:ph type="sldNum" sz="quarter" idx="10"/>
          </p:nvPr>
        </p:nvSpPr>
        <p:spPr/>
        <p:txBody>
          <a:bodyPr/>
          <a:lstStyle>
            <a:lvl1pPr>
              <a:defRPr>
                <a:solidFill>
                  <a:schemeClr val="bg1"/>
                </a:solidFill>
              </a:defRPr>
            </a:lvl1pPr>
          </a:lstStyle>
          <a:p>
            <a:fld id="{9CAA33A2-411E-8443-83D0-3263C24E97A5}" type="slidenum">
              <a:rPr lang="en-US" smtClean="0"/>
              <a:pPr/>
              <a:t>‹#›</a:t>
            </a:fld>
            <a:endParaRPr lang="en-US" dirty="0"/>
          </a:p>
        </p:txBody>
      </p:sp>
      <p:sp>
        <p:nvSpPr>
          <p:cNvPr id="4" name="Footer Placeholder 3">
            <a:extLst>
              <a:ext uri="{FF2B5EF4-FFF2-40B4-BE49-F238E27FC236}">
                <a16:creationId xmlns:a16="http://schemas.microsoft.com/office/drawing/2014/main" id="{80D9D6F9-382A-314E-A09D-02372A981708}"/>
              </a:ext>
            </a:extLst>
          </p:cNvPr>
          <p:cNvSpPr>
            <a:spLocks noGrp="1"/>
          </p:cNvSpPr>
          <p:nvPr>
            <p:ph type="ftr" sz="quarter" idx="11"/>
          </p:nvPr>
        </p:nvSpPr>
        <p:spPr/>
        <p:txBody>
          <a:bodyPr/>
          <a:lstStyle>
            <a:lvl1pPr>
              <a:defRPr>
                <a:solidFill>
                  <a:schemeClr val="bg1"/>
                </a:solidFill>
              </a:defRPr>
            </a:lvl1pPr>
          </a:lstStyle>
          <a:p>
            <a:pPr algn="l"/>
            <a:r>
              <a:rPr lang="en-US" dirty="0"/>
              <a:t>Presentation Name</a:t>
            </a:r>
          </a:p>
        </p:txBody>
      </p:sp>
      <p:sp>
        <p:nvSpPr>
          <p:cNvPr id="8" name="Title 1">
            <a:extLst>
              <a:ext uri="{FF2B5EF4-FFF2-40B4-BE49-F238E27FC236}">
                <a16:creationId xmlns:a16="http://schemas.microsoft.com/office/drawing/2014/main" id="{87BC1A3C-3CD9-0749-A12B-149E459AD451}"/>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A706D7DD-2E1D-AA4A-B0EA-55401041B939}"/>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6F704AD3-BB8E-684E-A017-14FF8123AB53}"/>
              </a:ext>
            </a:extLst>
          </p:cNvPr>
          <p:cNvSpPr txBox="1">
            <a:spLocks/>
          </p:cNvSpPr>
          <p:nvPr userDrawn="1"/>
        </p:nvSpPr>
        <p:spPr>
          <a:xfrm>
            <a:off x="347295" y="356028"/>
            <a:ext cx="7315200" cy="39119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1"/>
                </a:solidFill>
              </a:rPr>
              <a:t>Treasury Board Secretariat</a:t>
            </a:r>
            <a:br>
              <a:rPr lang="en-US" sz="1200" dirty="0">
                <a:solidFill>
                  <a:schemeClr val="tx1"/>
                </a:solidFill>
              </a:rPr>
            </a:br>
            <a:r>
              <a:rPr lang="en-US" sz="1200" dirty="0">
                <a:solidFill>
                  <a:schemeClr val="tx1"/>
                </a:solidFill>
              </a:rPr>
              <a:t>Public Appointments and Agency Governance Branch</a:t>
            </a:r>
          </a:p>
        </p:txBody>
      </p:sp>
      <p:pic>
        <p:nvPicPr>
          <p:cNvPr id="13" name="Picture 12">
            <a:extLst>
              <a:ext uri="{FF2B5EF4-FFF2-40B4-BE49-F238E27FC236}">
                <a16:creationId xmlns:a16="http://schemas.microsoft.com/office/drawing/2014/main" id="{3678B50F-C948-C14D-86D4-6410DFC66B7B}"/>
              </a:ext>
            </a:extLst>
          </p:cNvPr>
          <p:cNvPicPr>
            <a:picLocks noChangeAspect="1"/>
          </p:cNvPicPr>
          <p:nvPr userDrawn="1"/>
        </p:nvPicPr>
        <p:blipFill>
          <a:blip r:embed="rId4"/>
          <a:stretch>
            <a:fillRect/>
          </a:stretch>
        </p:blipFill>
        <p:spPr>
          <a:xfrm>
            <a:off x="7369936" y="6204429"/>
            <a:ext cx="1633928" cy="653571"/>
          </a:xfrm>
          <a:prstGeom prst="rect">
            <a:avLst/>
          </a:prstGeom>
        </p:spPr>
      </p:pic>
    </p:spTree>
    <p:extLst>
      <p:ext uri="{BB962C8B-B14F-4D97-AF65-F5344CB8AC3E}">
        <p14:creationId xmlns:p14="http://schemas.microsoft.com/office/powerpoint/2010/main" val="298465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3_Colou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F2FE0D-F130-3E45-AE7B-FF55DFDCCA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6" name="Slide Number Placeholder 2">
            <a:extLst>
              <a:ext uri="{FF2B5EF4-FFF2-40B4-BE49-F238E27FC236}">
                <a16:creationId xmlns:a16="http://schemas.microsoft.com/office/drawing/2014/main" id="{C3EE4135-566B-3E49-9F74-9274CC9C7A9F}"/>
              </a:ext>
            </a:extLst>
          </p:cNvPr>
          <p:cNvSpPr>
            <a:spLocks noGrp="1"/>
          </p:cNvSpPr>
          <p:nvPr>
            <p:ph type="sldNum" sz="quarter" idx="10"/>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D6D5BEBE-9985-EE4A-847A-D3158754E8E4}"/>
              </a:ext>
            </a:extLst>
          </p:cNvPr>
          <p:cNvSpPr>
            <a:spLocks noGrp="1"/>
          </p:cNvSpPr>
          <p:nvPr>
            <p:ph type="ftr" sz="quarter" idx="11"/>
          </p:nvPr>
        </p:nvSpPr>
        <p:spPr>
          <a:xfrm>
            <a:off x="861645" y="6276602"/>
            <a:ext cx="2518163" cy="365125"/>
          </a:xfrm>
        </p:spPr>
        <p:txBody>
          <a:bodyPr/>
          <a:lstStyle>
            <a:lvl1pPr>
              <a:defRPr>
                <a:solidFill>
                  <a:schemeClr val="tx1"/>
                </a:solidFill>
              </a:defRPr>
            </a:lvl1pPr>
          </a:lstStyle>
          <a:p>
            <a:pPr algn="l"/>
            <a:r>
              <a:rPr lang="en-US" dirty="0"/>
              <a:t>Presentation Name</a:t>
            </a:r>
          </a:p>
        </p:txBody>
      </p:sp>
      <p:sp>
        <p:nvSpPr>
          <p:cNvPr id="8" name="Title 1">
            <a:extLst>
              <a:ext uri="{FF2B5EF4-FFF2-40B4-BE49-F238E27FC236}">
                <a16:creationId xmlns:a16="http://schemas.microsoft.com/office/drawing/2014/main" id="{192F6EFA-A478-CB4C-9D06-347675245782}"/>
              </a:ext>
            </a:extLst>
          </p:cNvPr>
          <p:cNvSpPr>
            <a:spLocks noGrp="1"/>
          </p:cNvSpPr>
          <p:nvPr>
            <p:ph type="ctrTitle"/>
          </p:nvPr>
        </p:nvSpPr>
        <p:spPr>
          <a:xfrm>
            <a:off x="347294" y="479211"/>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129CB3EE-894C-3F4A-A648-530BCB4CACBF}"/>
              </a:ext>
            </a:extLst>
          </p:cNvPr>
          <p:cNvSpPr>
            <a:spLocks noGrp="1"/>
          </p:cNvSpPr>
          <p:nvPr>
            <p:ph type="subTitle" idx="1"/>
          </p:nvPr>
        </p:nvSpPr>
        <p:spPr>
          <a:xfrm>
            <a:off x="347294" y="1710423"/>
            <a:ext cx="5972225"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0C406DE8-1FDB-0E43-9483-0608527633C3}"/>
              </a:ext>
            </a:extLst>
          </p:cNvPr>
          <p:cNvSpPr txBox="1">
            <a:spLocks/>
          </p:cNvSpPr>
          <p:nvPr userDrawn="1"/>
        </p:nvSpPr>
        <p:spPr>
          <a:xfrm>
            <a:off x="347295" y="2653911"/>
            <a:ext cx="5321986" cy="221369"/>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rPr>
              <a:t>Insert ministry name here</a:t>
            </a:r>
          </a:p>
        </p:txBody>
      </p:sp>
      <p:pic>
        <p:nvPicPr>
          <p:cNvPr id="12" name="Picture 11">
            <a:extLst>
              <a:ext uri="{FF2B5EF4-FFF2-40B4-BE49-F238E27FC236}">
                <a16:creationId xmlns:a16="http://schemas.microsoft.com/office/drawing/2014/main" id="{D40808F7-D114-144B-ADA0-9304B93A9032}"/>
              </a:ext>
            </a:extLst>
          </p:cNvPr>
          <p:cNvPicPr>
            <a:picLocks noChangeAspect="1"/>
          </p:cNvPicPr>
          <p:nvPr userDrawn="1"/>
        </p:nvPicPr>
        <p:blipFill>
          <a:blip r:embed="rId4"/>
          <a:stretch>
            <a:fillRect/>
          </a:stretch>
        </p:blipFill>
        <p:spPr>
          <a:xfrm>
            <a:off x="6853095" y="2290938"/>
            <a:ext cx="2201567" cy="880627"/>
          </a:xfrm>
          <a:prstGeom prst="rect">
            <a:avLst/>
          </a:prstGeom>
        </p:spPr>
      </p:pic>
    </p:spTree>
    <p:extLst>
      <p:ext uri="{BB962C8B-B14F-4D97-AF65-F5344CB8AC3E}">
        <p14:creationId xmlns:p14="http://schemas.microsoft.com/office/powerpoint/2010/main" val="218450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3_Colou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CE621E-D667-E846-8513-550A8F1AB5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6" name="Slide Number Placeholder 2">
            <a:extLst>
              <a:ext uri="{FF2B5EF4-FFF2-40B4-BE49-F238E27FC236}">
                <a16:creationId xmlns:a16="http://schemas.microsoft.com/office/drawing/2014/main" id="{3C82B1AF-FF4A-A848-8FE7-537916D5A08D}"/>
              </a:ext>
            </a:extLst>
          </p:cNvPr>
          <p:cNvSpPr>
            <a:spLocks noGrp="1"/>
          </p:cNvSpPr>
          <p:nvPr>
            <p:ph type="sldNum" sz="quarter" idx="10"/>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DFC3EB0C-CC67-FC43-A919-F9D143172917}"/>
              </a:ext>
            </a:extLst>
          </p:cNvPr>
          <p:cNvSpPr>
            <a:spLocks noGrp="1"/>
          </p:cNvSpPr>
          <p:nvPr>
            <p:ph type="ftr" sz="quarter" idx="11"/>
          </p:nvPr>
        </p:nvSpPr>
        <p:spPr>
          <a:xfrm>
            <a:off x="861645" y="6276602"/>
            <a:ext cx="2518163" cy="365125"/>
          </a:xfrm>
        </p:spPr>
        <p:txBody>
          <a:bodyPr/>
          <a:lstStyle>
            <a:lvl1pPr>
              <a:defRPr>
                <a:solidFill>
                  <a:schemeClr val="tx1"/>
                </a:solidFill>
              </a:defRPr>
            </a:lvl1pPr>
          </a:lstStyle>
          <a:p>
            <a:pPr algn="l"/>
            <a:r>
              <a:rPr lang="en-US" dirty="0"/>
              <a:t>Presentation Name</a:t>
            </a:r>
          </a:p>
        </p:txBody>
      </p:sp>
      <p:pic>
        <p:nvPicPr>
          <p:cNvPr id="12" name="Picture 11">
            <a:extLst>
              <a:ext uri="{FF2B5EF4-FFF2-40B4-BE49-F238E27FC236}">
                <a16:creationId xmlns:a16="http://schemas.microsoft.com/office/drawing/2014/main" id="{89405D2E-66F8-FE41-80BE-CBED596D2407}"/>
              </a:ext>
            </a:extLst>
          </p:cNvPr>
          <p:cNvPicPr>
            <a:picLocks noChangeAspect="1"/>
          </p:cNvPicPr>
          <p:nvPr userDrawn="1"/>
        </p:nvPicPr>
        <p:blipFill>
          <a:blip r:embed="rId4"/>
          <a:stretch>
            <a:fillRect/>
          </a:stretch>
        </p:blipFill>
        <p:spPr>
          <a:xfrm>
            <a:off x="6853095" y="2290938"/>
            <a:ext cx="2201567" cy="880627"/>
          </a:xfrm>
          <a:prstGeom prst="rect">
            <a:avLst/>
          </a:prstGeom>
        </p:spPr>
      </p:pic>
      <p:sp>
        <p:nvSpPr>
          <p:cNvPr id="13" name="Title 1">
            <a:extLst>
              <a:ext uri="{FF2B5EF4-FFF2-40B4-BE49-F238E27FC236}">
                <a16:creationId xmlns:a16="http://schemas.microsoft.com/office/drawing/2014/main" id="{FBDBBF5D-16D9-D14B-B035-8CA71FC9E06A}"/>
              </a:ext>
            </a:extLst>
          </p:cNvPr>
          <p:cNvSpPr>
            <a:spLocks noGrp="1"/>
          </p:cNvSpPr>
          <p:nvPr>
            <p:ph type="ctrTitle"/>
          </p:nvPr>
        </p:nvSpPr>
        <p:spPr>
          <a:xfrm>
            <a:off x="347294" y="479211"/>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DC5727A9-77DB-CA4E-9AB2-E60A762CCF2B}"/>
              </a:ext>
            </a:extLst>
          </p:cNvPr>
          <p:cNvSpPr>
            <a:spLocks noGrp="1"/>
          </p:cNvSpPr>
          <p:nvPr>
            <p:ph type="subTitle" idx="1"/>
          </p:nvPr>
        </p:nvSpPr>
        <p:spPr>
          <a:xfrm>
            <a:off x="347294" y="1710423"/>
            <a:ext cx="5972225"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Subtitle 2">
            <a:extLst>
              <a:ext uri="{FF2B5EF4-FFF2-40B4-BE49-F238E27FC236}">
                <a16:creationId xmlns:a16="http://schemas.microsoft.com/office/drawing/2014/main" id="{915B477C-186C-0E4E-B755-CD1934DB910C}"/>
              </a:ext>
            </a:extLst>
          </p:cNvPr>
          <p:cNvSpPr txBox="1">
            <a:spLocks/>
          </p:cNvSpPr>
          <p:nvPr userDrawn="1"/>
        </p:nvSpPr>
        <p:spPr>
          <a:xfrm>
            <a:off x="347295" y="2653911"/>
            <a:ext cx="5321986" cy="221369"/>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rPr>
              <a:t>Insert ministry name here</a:t>
            </a:r>
          </a:p>
        </p:txBody>
      </p:sp>
    </p:spTree>
    <p:extLst>
      <p:ext uri="{BB962C8B-B14F-4D97-AF65-F5344CB8AC3E}">
        <p14:creationId xmlns:p14="http://schemas.microsoft.com/office/powerpoint/2010/main" val="490658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3_Colour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035EA-D23B-824A-850B-DCD617265A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pic>
        <p:nvPicPr>
          <p:cNvPr id="12" name="Picture 11">
            <a:extLst>
              <a:ext uri="{FF2B5EF4-FFF2-40B4-BE49-F238E27FC236}">
                <a16:creationId xmlns:a16="http://schemas.microsoft.com/office/drawing/2014/main" id="{CE2B3BAC-5E53-6F42-A60D-A66F1372C56C}"/>
              </a:ext>
            </a:extLst>
          </p:cNvPr>
          <p:cNvPicPr>
            <a:picLocks noChangeAspect="1"/>
          </p:cNvPicPr>
          <p:nvPr userDrawn="1"/>
        </p:nvPicPr>
        <p:blipFill>
          <a:blip r:embed="rId4"/>
          <a:stretch>
            <a:fillRect/>
          </a:stretch>
        </p:blipFill>
        <p:spPr>
          <a:xfrm>
            <a:off x="6853095" y="2290938"/>
            <a:ext cx="2201567" cy="880627"/>
          </a:xfrm>
          <a:prstGeom prst="rect">
            <a:avLst/>
          </a:prstGeom>
        </p:spPr>
      </p:pic>
      <p:sp>
        <p:nvSpPr>
          <p:cNvPr id="16" name="Title 1">
            <a:extLst>
              <a:ext uri="{FF2B5EF4-FFF2-40B4-BE49-F238E27FC236}">
                <a16:creationId xmlns:a16="http://schemas.microsoft.com/office/drawing/2014/main" id="{01DA790F-32A2-8F4A-ABF3-C9A5A9066073}"/>
              </a:ext>
            </a:extLst>
          </p:cNvPr>
          <p:cNvSpPr>
            <a:spLocks noGrp="1"/>
          </p:cNvSpPr>
          <p:nvPr>
            <p:ph type="ctrTitle"/>
          </p:nvPr>
        </p:nvSpPr>
        <p:spPr>
          <a:xfrm>
            <a:off x="347294" y="479211"/>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987BF5CE-F5C0-3743-AC68-17D220F41F42}"/>
              </a:ext>
            </a:extLst>
          </p:cNvPr>
          <p:cNvSpPr>
            <a:spLocks noGrp="1"/>
          </p:cNvSpPr>
          <p:nvPr>
            <p:ph type="subTitle" idx="1"/>
          </p:nvPr>
        </p:nvSpPr>
        <p:spPr>
          <a:xfrm>
            <a:off x="347294" y="1710423"/>
            <a:ext cx="5972225"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8" name="Subtitle 2">
            <a:extLst>
              <a:ext uri="{FF2B5EF4-FFF2-40B4-BE49-F238E27FC236}">
                <a16:creationId xmlns:a16="http://schemas.microsoft.com/office/drawing/2014/main" id="{B1895C67-E956-3346-BDC5-084D8A99A4F9}"/>
              </a:ext>
            </a:extLst>
          </p:cNvPr>
          <p:cNvSpPr txBox="1">
            <a:spLocks/>
          </p:cNvSpPr>
          <p:nvPr userDrawn="1"/>
        </p:nvSpPr>
        <p:spPr>
          <a:xfrm>
            <a:off x="347295" y="2653911"/>
            <a:ext cx="5321986" cy="221369"/>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rPr>
              <a:t>Insert ministry name here</a:t>
            </a:r>
          </a:p>
        </p:txBody>
      </p:sp>
      <p:sp>
        <p:nvSpPr>
          <p:cNvPr id="19" name="Slide Number Placeholder 2">
            <a:extLst>
              <a:ext uri="{FF2B5EF4-FFF2-40B4-BE49-F238E27FC236}">
                <a16:creationId xmlns:a16="http://schemas.microsoft.com/office/drawing/2014/main" id="{EAD2F269-54EC-8F4A-8D5E-3A6F8F0E77B4}"/>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20" name="Footer Placeholder 3">
            <a:extLst>
              <a:ext uri="{FF2B5EF4-FFF2-40B4-BE49-F238E27FC236}">
                <a16:creationId xmlns:a16="http://schemas.microsoft.com/office/drawing/2014/main" id="{D9BCC9A7-76DC-8A4E-BD26-D9601C6F62B4}"/>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spTree>
    <p:extLst>
      <p:ext uri="{BB962C8B-B14F-4D97-AF65-F5344CB8AC3E}">
        <p14:creationId xmlns:p14="http://schemas.microsoft.com/office/powerpoint/2010/main" val="189113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295" y="365126"/>
            <a:ext cx="8456735" cy="1036291"/>
          </a:xfrm>
        </p:spPr>
        <p:txBody>
          <a:bodyPr/>
          <a:lstStyle/>
          <a:p>
            <a:r>
              <a:rPr lang="en-US"/>
              <a:t>Click to edit Master title style</a:t>
            </a:r>
            <a:endParaRPr lang="en-US" dirty="0"/>
          </a:p>
        </p:txBody>
      </p:sp>
      <p:sp>
        <p:nvSpPr>
          <p:cNvPr id="3" name="Content Placeholder 2"/>
          <p:cNvSpPr>
            <a:spLocks noGrp="1"/>
          </p:cNvSpPr>
          <p:nvPr>
            <p:ph idx="1"/>
          </p:nvPr>
        </p:nvSpPr>
        <p:spPr>
          <a:xfrm>
            <a:off x="347296" y="2029617"/>
            <a:ext cx="8456734" cy="3905475"/>
          </a:xfrm>
        </p:spPr>
        <p:txBody>
          <a:bodyPr>
            <a:normAutofit/>
          </a:bodyPr>
          <a:lstStyle>
            <a:lvl1pPr>
              <a:buClr>
                <a:schemeClr val="accent2"/>
              </a:buClr>
              <a:buSzPct val="75000"/>
              <a:defRPr sz="1800"/>
            </a:lvl1pPr>
            <a:lvl2pPr>
              <a:buClr>
                <a:schemeClr val="accent2"/>
              </a:buClr>
              <a:buSzPct val="75000"/>
              <a:defRPr sz="1800"/>
            </a:lvl2pPr>
            <a:lvl3pPr>
              <a:buClr>
                <a:schemeClr val="accent2"/>
              </a:buClr>
              <a:buSzPct val="75000"/>
              <a:defRPr sz="1800"/>
            </a:lvl3pPr>
            <a:lvl4pPr>
              <a:buClr>
                <a:schemeClr val="accent2"/>
              </a:buClr>
              <a:buSzPct val="75000"/>
              <a:defRPr sz="1800"/>
            </a:lvl4pPr>
            <a:lvl5pPr>
              <a:buClr>
                <a:schemeClr val="accent2"/>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47AFB0C2-B125-9F48-90CE-0FB88C8BDF93}"/>
              </a:ext>
            </a:extLst>
          </p:cNvPr>
          <p:cNvSpPr>
            <a:spLocks noGrp="1"/>
          </p:cNvSpPr>
          <p:nvPr>
            <p:ph type="body" idx="13"/>
          </p:nvPr>
        </p:nvSpPr>
        <p:spPr>
          <a:xfrm>
            <a:off x="347295" y="1482165"/>
            <a:ext cx="8456735" cy="323852"/>
          </a:xfrm>
        </p:spPr>
        <p:txBody>
          <a:bodyPr anchor="ct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Slide Number Placeholder 5"/>
          <p:cNvSpPr>
            <a:spLocks noGrp="1"/>
          </p:cNvSpPr>
          <p:nvPr>
            <p:ph type="sldNum" sz="quarter" idx="12"/>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dirty="0"/>
          </a:p>
        </p:txBody>
      </p:sp>
      <p:pic>
        <p:nvPicPr>
          <p:cNvPr id="17" name="Picture 16">
            <a:extLst>
              <a:ext uri="{FF2B5EF4-FFF2-40B4-BE49-F238E27FC236}">
                <a16:creationId xmlns:a16="http://schemas.microsoft.com/office/drawing/2014/main" id="{24AE09F7-B562-3E46-BBCE-1E8DF7325B2E}"/>
              </a:ext>
            </a:extLst>
          </p:cNvPr>
          <p:cNvPicPr>
            <a:picLocks noChangeAspect="1"/>
          </p:cNvPicPr>
          <p:nvPr userDrawn="1"/>
        </p:nvPicPr>
        <p:blipFill>
          <a:blip r:embed="rId2"/>
          <a:stretch>
            <a:fillRect/>
          </a:stretch>
        </p:blipFill>
        <p:spPr>
          <a:xfrm>
            <a:off x="7349982" y="6143401"/>
            <a:ext cx="1638370" cy="655348"/>
          </a:xfrm>
          <a:prstGeom prst="rect">
            <a:avLst/>
          </a:prstGeom>
        </p:spPr>
      </p:pic>
      <p:sp>
        <p:nvSpPr>
          <p:cNvPr id="8" name="Footer Placeholder 4">
            <a:extLst>
              <a:ext uri="{FF2B5EF4-FFF2-40B4-BE49-F238E27FC236}">
                <a16:creationId xmlns:a16="http://schemas.microsoft.com/office/drawing/2014/main" id="{EC7D52AC-6145-1E49-BEEA-A922291252E2}"/>
              </a:ext>
            </a:extLst>
          </p:cNvPr>
          <p:cNvSpPr>
            <a:spLocks noGrp="1"/>
          </p:cNvSpPr>
          <p:nvPr>
            <p:ph type="ftr" sz="quarter" idx="11"/>
          </p:nvPr>
        </p:nvSpPr>
        <p:spPr>
          <a:xfrm>
            <a:off x="861645" y="6276602"/>
            <a:ext cx="3419102" cy="365125"/>
          </a:xfrm>
          <a:prstGeom prst="rect">
            <a:avLst/>
          </a:prstGeom>
        </p:spPr>
        <p:txBody>
          <a:bodyPr anchor="ctr"/>
          <a:lstStyle>
            <a:lvl1pPr algn="r">
              <a:defRPr sz="1200">
                <a:solidFill>
                  <a:schemeClr val="tx1"/>
                </a:solidFill>
              </a:defRPr>
            </a:lvl1pPr>
          </a:lstStyle>
          <a:p>
            <a:pPr algn="l"/>
            <a:r>
              <a:rPr lang="en-US" dirty="0"/>
              <a:t>Public Appointee Role and Governance Overview</a:t>
            </a:r>
          </a:p>
        </p:txBody>
      </p:sp>
    </p:spTree>
    <p:extLst>
      <p:ext uri="{BB962C8B-B14F-4D97-AF65-F5344CB8AC3E}">
        <p14:creationId xmlns:p14="http://schemas.microsoft.com/office/powerpoint/2010/main" val="2452436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Light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04961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Dar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71108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95277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Magent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02191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Dark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67531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9884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_Colour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02F88AE-7375-7F45-A50C-A6D8BF36E0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585"/>
            <a:ext cx="9139773" cy="6854830"/>
          </a:xfrm>
          <a:prstGeom prst="rect">
            <a:avLst/>
          </a:prstGeom>
        </p:spPr>
      </p:pic>
      <p:sp>
        <p:nvSpPr>
          <p:cNvPr id="6" name="Slide Number Placeholder 2">
            <a:extLst>
              <a:ext uri="{FF2B5EF4-FFF2-40B4-BE49-F238E27FC236}">
                <a16:creationId xmlns:a16="http://schemas.microsoft.com/office/drawing/2014/main" id="{59E10765-B2B9-6849-97CD-6834B40B1494}"/>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09D8743F-4962-C04A-A188-9FD5792931EB}"/>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sp>
        <p:nvSpPr>
          <p:cNvPr id="8" name="Title 1">
            <a:extLst>
              <a:ext uri="{FF2B5EF4-FFF2-40B4-BE49-F238E27FC236}">
                <a16:creationId xmlns:a16="http://schemas.microsoft.com/office/drawing/2014/main" id="{0810F048-C556-6F40-A4A8-768A49E212C7}"/>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A3595CDF-E030-324C-B3E4-B48887AB9877}"/>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D7535CDD-63EE-E946-81F0-2A2A5E0C8A81}"/>
              </a:ext>
            </a:extLst>
          </p:cNvPr>
          <p:cNvSpPr txBox="1">
            <a:spLocks/>
          </p:cNvSpPr>
          <p:nvPr userDrawn="1"/>
        </p:nvSpPr>
        <p:spPr>
          <a:xfrm>
            <a:off x="347295" y="356028"/>
            <a:ext cx="7315200" cy="3911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1"/>
                </a:solidFill>
              </a:rPr>
              <a:t>Insert ministry name here</a:t>
            </a:r>
          </a:p>
        </p:txBody>
      </p:sp>
      <p:pic>
        <p:nvPicPr>
          <p:cNvPr id="11" name="Picture 10">
            <a:extLst>
              <a:ext uri="{FF2B5EF4-FFF2-40B4-BE49-F238E27FC236}">
                <a16:creationId xmlns:a16="http://schemas.microsoft.com/office/drawing/2014/main" id="{F0F7977B-847E-5C4C-878F-6C67C2BF8D0C}"/>
              </a:ext>
            </a:extLst>
          </p:cNvPr>
          <p:cNvPicPr>
            <a:picLocks noChangeAspect="1"/>
          </p:cNvPicPr>
          <p:nvPr userDrawn="1"/>
        </p:nvPicPr>
        <p:blipFill>
          <a:blip r:embed="rId4"/>
          <a:stretch>
            <a:fillRect/>
          </a:stretch>
        </p:blipFill>
        <p:spPr>
          <a:xfrm>
            <a:off x="7369936" y="6202844"/>
            <a:ext cx="1633927" cy="653571"/>
          </a:xfrm>
          <a:prstGeom prst="rect">
            <a:avLst/>
          </a:prstGeom>
        </p:spPr>
      </p:pic>
    </p:spTree>
    <p:extLst>
      <p:ext uri="{BB962C8B-B14F-4D97-AF65-F5344CB8AC3E}">
        <p14:creationId xmlns:p14="http://schemas.microsoft.com/office/powerpoint/2010/main" val="3128961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78111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R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86432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Taup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47107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Light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86789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09154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Te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79154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Full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95E76F4-04B7-3A49-B1B6-8BBB62F688BB}"/>
              </a:ext>
            </a:extLst>
          </p:cNvPr>
          <p:cNvSpPr>
            <a:spLocks noGrp="1"/>
          </p:cNvSpPr>
          <p:nvPr>
            <p:ph type="title"/>
          </p:nvPr>
        </p:nvSpPr>
        <p:spPr>
          <a:xfrm>
            <a:off x="347295" y="2436937"/>
            <a:ext cx="5004000" cy="2250279"/>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B25895F-4E1B-934A-9F09-EB4AE994C156}"/>
              </a:ext>
            </a:extLst>
          </p:cNvPr>
          <p:cNvSpPr>
            <a:spLocks noGrp="1"/>
          </p:cNvSpPr>
          <p:nvPr>
            <p:ph type="body" idx="1"/>
          </p:nvPr>
        </p:nvSpPr>
        <p:spPr>
          <a:xfrm>
            <a:off x="347295" y="5040591"/>
            <a:ext cx="5004000" cy="144088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6328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296" y="365127"/>
            <a:ext cx="8456734" cy="98659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7297" y="1482165"/>
            <a:ext cx="3868340"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47297" y="2037377"/>
            <a:ext cx="3868340" cy="4034238"/>
          </a:xfrm>
        </p:spPr>
        <p:txBody>
          <a:bodyPr>
            <a:normAutofit/>
          </a:bodyPr>
          <a:lstStyle>
            <a:lvl1pPr defTabSz="540000">
              <a:buClr>
                <a:srgbClr val="00B0F0"/>
              </a:buClr>
              <a:buSzPct val="75000"/>
              <a:defRPr sz="1800"/>
            </a:lvl1pPr>
            <a:lvl2pPr defTabSz="540000">
              <a:buClr>
                <a:srgbClr val="00B0F0"/>
              </a:buClr>
              <a:buSzPct val="75000"/>
              <a:defRPr sz="1800"/>
            </a:lvl2pPr>
            <a:lvl3pPr defTabSz="540000">
              <a:buClr>
                <a:srgbClr val="00B0F0"/>
              </a:buClr>
              <a:buSzPct val="75000"/>
              <a:defRPr sz="1800"/>
            </a:lvl3pPr>
            <a:lvl4pPr defTabSz="540000">
              <a:buClr>
                <a:srgbClr val="00B0F0"/>
              </a:buClr>
              <a:buSzPct val="75000"/>
              <a:defRPr sz="1800"/>
            </a:lvl4pPr>
            <a:lvl5pPr defTabSz="540000">
              <a:buClr>
                <a:srgbClr val="00B0F0"/>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6639" y="1482165"/>
            <a:ext cx="3887391"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16639" y="2037376"/>
            <a:ext cx="3887391" cy="4034239"/>
          </a:xfrm>
        </p:spPr>
        <p:txBody>
          <a:bodyPr>
            <a:normAutofit/>
          </a:bodyPr>
          <a:lstStyle>
            <a:lvl1pPr>
              <a:buClr>
                <a:srgbClr val="00B0F0"/>
              </a:buClr>
              <a:buSzPct val="75000"/>
              <a:defRPr sz="1800"/>
            </a:lvl1pPr>
            <a:lvl2pPr>
              <a:buClr>
                <a:srgbClr val="00B0F0"/>
              </a:buClr>
              <a:buSzPct val="75000"/>
              <a:defRPr sz="1800"/>
            </a:lvl2pPr>
            <a:lvl3pPr>
              <a:buClr>
                <a:srgbClr val="00B0F0"/>
              </a:buClr>
              <a:buSzPct val="75000"/>
              <a:defRPr sz="1800"/>
            </a:lvl3pPr>
            <a:lvl4pPr>
              <a:buClr>
                <a:srgbClr val="00B0F0"/>
              </a:buClr>
              <a:buSzPct val="75000"/>
              <a:defRPr sz="1800"/>
            </a:lvl4pPr>
            <a:lvl5pPr>
              <a:buClr>
                <a:srgbClr val="00B0F0"/>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860399" y="6278400"/>
            <a:ext cx="3237467" cy="365125"/>
          </a:xfrm>
          <a:prstGeom prst="rect">
            <a:avLst/>
          </a:prstGeom>
        </p:spPr>
        <p:txBody>
          <a:bodyPr/>
          <a:lstStyle>
            <a:lvl1pPr algn="l">
              <a:defRPr/>
            </a:lvl1pPr>
          </a:lstStyle>
          <a:p>
            <a:r>
              <a:rPr lang="en-US" dirty="0"/>
              <a:t>Public Appointee Role and Governance Overview</a:t>
            </a:r>
          </a:p>
        </p:txBody>
      </p:sp>
      <p:sp>
        <p:nvSpPr>
          <p:cNvPr id="9" name="Slide Number Placeholder 8"/>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11" name="Picture 10">
            <a:extLst>
              <a:ext uri="{FF2B5EF4-FFF2-40B4-BE49-F238E27FC236}">
                <a16:creationId xmlns:a16="http://schemas.microsoft.com/office/drawing/2014/main" id="{74F839BD-D2F0-124C-8264-6B5B57E366DA}"/>
              </a:ext>
            </a:extLst>
          </p:cNvPr>
          <p:cNvPicPr>
            <a:picLocks noChangeAspect="1"/>
          </p:cNvPicPr>
          <p:nvPr userDrawn="1"/>
        </p:nvPicPr>
        <p:blipFill>
          <a:blip r:embed="rId2"/>
          <a:stretch>
            <a:fillRect/>
          </a:stretch>
        </p:blipFill>
        <p:spPr>
          <a:xfrm>
            <a:off x="7361695" y="6148086"/>
            <a:ext cx="1626657" cy="650663"/>
          </a:xfrm>
          <a:prstGeom prst="rect">
            <a:avLst/>
          </a:prstGeom>
        </p:spPr>
      </p:pic>
    </p:spTree>
    <p:extLst>
      <p:ext uri="{BB962C8B-B14F-4D97-AF65-F5344CB8AC3E}">
        <p14:creationId xmlns:p14="http://schemas.microsoft.com/office/powerpoint/2010/main" val="1944139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47295" y="365126"/>
            <a:ext cx="8456735" cy="926961"/>
          </a:xfrm>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860399" y="6278400"/>
            <a:ext cx="3278107" cy="365125"/>
          </a:xfrm>
          <a:prstGeom prst="rect">
            <a:avLst/>
          </a:prstGeom>
        </p:spPr>
        <p:txBody>
          <a:bodyPr/>
          <a:lstStyle>
            <a:lvl1pPr algn="l">
              <a:defRPr/>
            </a:lvl1pPr>
          </a:lstStyle>
          <a:p>
            <a:r>
              <a:rPr lang="en-US" dirty="0"/>
              <a:t>Public Appointee Role and Governance Overview</a:t>
            </a:r>
          </a:p>
        </p:txBody>
      </p:sp>
      <p:sp>
        <p:nvSpPr>
          <p:cNvPr id="5" name="Slide Number Placeholder 4"/>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dirty="0"/>
          </a:p>
        </p:txBody>
      </p:sp>
      <p:sp>
        <p:nvSpPr>
          <p:cNvPr id="9" name="Text Placeholder 2">
            <a:extLst>
              <a:ext uri="{FF2B5EF4-FFF2-40B4-BE49-F238E27FC236}">
                <a16:creationId xmlns:a16="http://schemas.microsoft.com/office/drawing/2014/main" id="{DB07D30F-7153-6C40-9FCD-11F5850C0B4C}"/>
              </a:ext>
            </a:extLst>
          </p:cNvPr>
          <p:cNvSpPr>
            <a:spLocks noGrp="1"/>
          </p:cNvSpPr>
          <p:nvPr>
            <p:ph type="body" idx="13" hasCustomPrompt="1"/>
          </p:nvPr>
        </p:nvSpPr>
        <p:spPr>
          <a:xfrm>
            <a:off x="347295" y="1366837"/>
            <a:ext cx="6300000" cy="323852"/>
          </a:xfrm>
        </p:spPr>
        <p:txBody>
          <a:bodyPr anchor="ctr">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heading</a:t>
            </a:r>
          </a:p>
        </p:txBody>
      </p:sp>
      <p:pic>
        <p:nvPicPr>
          <p:cNvPr id="7" name="Picture 6">
            <a:extLst>
              <a:ext uri="{FF2B5EF4-FFF2-40B4-BE49-F238E27FC236}">
                <a16:creationId xmlns:a16="http://schemas.microsoft.com/office/drawing/2014/main" id="{3AA503A7-D068-BE47-80E3-72224AD72A70}"/>
              </a:ext>
            </a:extLst>
          </p:cNvPr>
          <p:cNvPicPr>
            <a:picLocks noChangeAspect="1"/>
          </p:cNvPicPr>
          <p:nvPr userDrawn="1"/>
        </p:nvPicPr>
        <p:blipFill>
          <a:blip r:embed="rId2"/>
          <a:stretch>
            <a:fillRect/>
          </a:stretch>
        </p:blipFill>
        <p:spPr>
          <a:xfrm>
            <a:off x="7361695" y="6148086"/>
            <a:ext cx="1626657" cy="650663"/>
          </a:xfrm>
          <a:prstGeom prst="rect">
            <a:avLst/>
          </a:prstGeom>
        </p:spPr>
      </p:pic>
    </p:spTree>
    <p:extLst>
      <p:ext uri="{BB962C8B-B14F-4D97-AF65-F5344CB8AC3E}">
        <p14:creationId xmlns:p14="http://schemas.microsoft.com/office/powerpoint/2010/main" val="383259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860399" y="6278400"/>
            <a:ext cx="3379707" cy="365125"/>
          </a:xfrm>
          <a:prstGeom prst="rect">
            <a:avLst/>
          </a:prstGeom>
        </p:spPr>
        <p:txBody>
          <a:bodyPr/>
          <a:lstStyle>
            <a:lvl1pPr algn="l">
              <a:defRPr/>
            </a:lvl1pPr>
          </a:lstStyle>
          <a:p>
            <a:r>
              <a:rPr lang="en-US" dirty="0"/>
              <a:t>Public Appointee Role and Governance Overview</a:t>
            </a:r>
          </a:p>
        </p:txBody>
      </p:sp>
      <p:sp>
        <p:nvSpPr>
          <p:cNvPr id="4" name="Slide Number Placeholder 3"/>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5" name="Picture 4">
            <a:extLst>
              <a:ext uri="{FF2B5EF4-FFF2-40B4-BE49-F238E27FC236}">
                <a16:creationId xmlns:a16="http://schemas.microsoft.com/office/drawing/2014/main" id="{0A775088-CCA2-B44D-BBB0-79C7113AA73C}"/>
              </a:ext>
            </a:extLst>
          </p:cNvPr>
          <p:cNvPicPr>
            <a:picLocks noChangeAspect="1"/>
          </p:cNvPicPr>
          <p:nvPr userDrawn="1"/>
        </p:nvPicPr>
        <p:blipFill>
          <a:blip r:embed="rId2"/>
          <a:stretch>
            <a:fillRect/>
          </a:stretch>
        </p:blipFill>
        <p:spPr>
          <a:xfrm>
            <a:off x="7361695" y="6148086"/>
            <a:ext cx="1626657" cy="650663"/>
          </a:xfrm>
          <a:prstGeom prst="rect">
            <a:avLst/>
          </a:prstGeom>
        </p:spPr>
      </p:pic>
    </p:spTree>
    <p:extLst>
      <p:ext uri="{BB962C8B-B14F-4D97-AF65-F5344CB8AC3E}">
        <p14:creationId xmlns:p14="http://schemas.microsoft.com/office/powerpoint/2010/main" val="202164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_Colou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8F29-75E8-9A46-9CEF-E796EED9CB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6" name="Slide Number Placeholder 2">
            <a:extLst>
              <a:ext uri="{FF2B5EF4-FFF2-40B4-BE49-F238E27FC236}">
                <a16:creationId xmlns:a16="http://schemas.microsoft.com/office/drawing/2014/main" id="{57B71AC3-92F3-FB45-9FC4-E4624C41E64E}"/>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97BF2019-E31E-7841-A51B-052B3631DB5F}"/>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sp>
        <p:nvSpPr>
          <p:cNvPr id="8" name="Title 1">
            <a:extLst>
              <a:ext uri="{FF2B5EF4-FFF2-40B4-BE49-F238E27FC236}">
                <a16:creationId xmlns:a16="http://schemas.microsoft.com/office/drawing/2014/main" id="{27B2D072-8CF4-F040-B5C2-886BDDB917EC}"/>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8269EFE1-7F98-A74E-BAA9-DF143E6DFE1A}"/>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B53C369F-1838-6045-8F2D-D660524CBD55}"/>
              </a:ext>
            </a:extLst>
          </p:cNvPr>
          <p:cNvSpPr txBox="1">
            <a:spLocks/>
          </p:cNvSpPr>
          <p:nvPr userDrawn="1"/>
        </p:nvSpPr>
        <p:spPr>
          <a:xfrm>
            <a:off x="347295" y="356028"/>
            <a:ext cx="7315200" cy="3911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1"/>
                </a:solidFill>
              </a:rPr>
              <a:t>Insert ministry name here</a:t>
            </a:r>
          </a:p>
        </p:txBody>
      </p:sp>
      <p:pic>
        <p:nvPicPr>
          <p:cNvPr id="11" name="Picture 10">
            <a:extLst>
              <a:ext uri="{FF2B5EF4-FFF2-40B4-BE49-F238E27FC236}">
                <a16:creationId xmlns:a16="http://schemas.microsoft.com/office/drawing/2014/main" id="{0B083CD5-E0DB-0B43-8A66-4D196F121722}"/>
              </a:ext>
            </a:extLst>
          </p:cNvPr>
          <p:cNvPicPr>
            <a:picLocks noChangeAspect="1"/>
          </p:cNvPicPr>
          <p:nvPr userDrawn="1"/>
        </p:nvPicPr>
        <p:blipFill>
          <a:blip r:embed="rId4"/>
          <a:stretch>
            <a:fillRect/>
          </a:stretch>
        </p:blipFill>
        <p:spPr>
          <a:xfrm>
            <a:off x="7369936" y="6204429"/>
            <a:ext cx="1633927" cy="653571"/>
          </a:xfrm>
          <a:prstGeom prst="rect">
            <a:avLst/>
          </a:prstGeom>
        </p:spPr>
      </p:pic>
    </p:spTree>
    <p:extLst>
      <p:ext uri="{BB962C8B-B14F-4D97-AF65-F5344CB8AC3E}">
        <p14:creationId xmlns:p14="http://schemas.microsoft.com/office/powerpoint/2010/main" val="2723976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295"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29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860400" y="6278400"/>
            <a:ext cx="3264560" cy="365125"/>
          </a:xfrm>
          <a:prstGeom prst="rect">
            <a:avLst/>
          </a:prstGeom>
        </p:spPr>
        <p:txBody>
          <a:bodyPr/>
          <a:lstStyle>
            <a:lvl1pPr algn="l">
              <a:defRPr/>
            </a:lvl1pPr>
          </a:lstStyle>
          <a:p>
            <a:r>
              <a:rPr lang="en-US" dirty="0"/>
              <a:t>Public Appointee Role and Governance Overview</a:t>
            </a:r>
          </a:p>
        </p:txBody>
      </p:sp>
      <p:sp>
        <p:nvSpPr>
          <p:cNvPr id="7" name="Slide Number Placeholder 6"/>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8" name="Picture 7">
            <a:extLst>
              <a:ext uri="{FF2B5EF4-FFF2-40B4-BE49-F238E27FC236}">
                <a16:creationId xmlns:a16="http://schemas.microsoft.com/office/drawing/2014/main" id="{E2AF3BE7-D4E2-B241-9226-4340721D2E74}"/>
              </a:ext>
            </a:extLst>
          </p:cNvPr>
          <p:cNvPicPr>
            <a:picLocks noChangeAspect="1"/>
          </p:cNvPicPr>
          <p:nvPr userDrawn="1"/>
        </p:nvPicPr>
        <p:blipFill>
          <a:blip r:embed="rId2"/>
          <a:stretch>
            <a:fillRect/>
          </a:stretch>
        </p:blipFill>
        <p:spPr>
          <a:xfrm>
            <a:off x="7361695" y="6148086"/>
            <a:ext cx="1626657" cy="650663"/>
          </a:xfrm>
          <a:prstGeom prst="rect">
            <a:avLst/>
          </a:prstGeom>
        </p:spPr>
      </p:pic>
    </p:spTree>
    <p:extLst>
      <p:ext uri="{BB962C8B-B14F-4D97-AF65-F5344CB8AC3E}">
        <p14:creationId xmlns:p14="http://schemas.microsoft.com/office/powerpoint/2010/main" val="1354656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295"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4729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860399" y="6278400"/>
            <a:ext cx="3454213" cy="365125"/>
          </a:xfrm>
          <a:prstGeom prst="rect">
            <a:avLst/>
          </a:prstGeom>
        </p:spPr>
        <p:txBody>
          <a:bodyPr/>
          <a:lstStyle>
            <a:lvl1pPr algn="l">
              <a:defRPr/>
            </a:lvl1pPr>
          </a:lstStyle>
          <a:p>
            <a:r>
              <a:rPr lang="en-US" dirty="0"/>
              <a:t>Public Appointee Role and Governance Overview</a:t>
            </a:r>
          </a:p>
        </p:txBody>
      </p:sp>
      <p:sp>
        <p:nvSpPr>
          <p:cNvPr id="7" name="Slide Number Placeholder 6"/>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pic>
        <p:nvPicPr>
          <p:cNvPr id="11" name="Picture 10">
            <a:extLst>
              <a:ext uri="{FF2B5EF4-FFF2-40B4-BE49-F238E27FC236}">
                <a16:creationId xmlns:a16="http://schemas.microsoft.com/office/drawing/2014/main" id="{8688E0E7-80E8-FC40-AE68-C4C99CA745A7}"/>
              </a:ext>
            </a:extLst>
          </p:cNvPr>
          <p:cNvPicPr>
            <a:picLocks noChangeAspect="1"/>
          </p:cNvPicPr>
          <p:nvPr userDrawn="1"/>
        </p:nvPicPr>
        <p:blipFill>
          <a:blip r:embed="rId2"/>
          <a:stretch>
            <a:fillRect/>
          </a:stretch>
        </p:blipFill>
        <p:spPr>
          <a:xfrm>
            <a:off x="7361695" y="6148086"/>
            <a:ext cx="1626657" cy="650663"/>
          </a:xfrm>
          <a:prstGeom prst="rect">
            <a:avLst/>
          </a:prstGeom>
        </p:spPr>
      </p:pic>
    </p:spTree>
    <p:extLst>
      <p:ext uri="{BB962C8B-B14F-4D97-AF65-F5344CB8AC3E}">
        <p14:creationId xmlns:p14="http://schemas.microsoft.com/office/powerpoint/2010/main" val="179066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1_Colour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904D84-DFD7-2B4D-8D5C-18DC477F46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6" name="Slide Number Placeholder 2">
            <a:extLst>
              <a:ext uri="{FF2B5EF4-FFF2-40B4-BE49-F238E27FC236}">
                <a16:creationId xmlns:a16="http://schemas.microsoft.com/office/drawing/2014/main" id="{F193C992-7F6B-5249-9FD3-B5E9FC9375C7}"/>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CD5C2E51-FE32-264E-95A7-1A7836576264}"/>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sp>
        <p:nvSpPr>
          <p:cNvPr id="8" name="Title 1">
            <a:extLst>
              <a:ext uri="{FF2B5EF4-FFF2-40B4-BE49-F238E27FC236}">
                <a16:creationId xmlns:a16="http://schemas.microsoft.com/office/drawing/2014/main" id="{AF99D8E7-6984-6744-801F-406449F41DBA}"/>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1790899D-22FE-1448-8950-F38A2C84ADEE}"/>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40DF24ED-0785-7344-A7C0-1A474CF8EEAF}"/>
              </a:ext>
            </a:extLst>
          </p:cNvPr>
          <p:cNvSpPr txBox="1">
            <a:spLocks/>
          </p:cNvSpPr>
          <p:nvPr userDrawn="1"/>
        </p:nvSpPr>
        <p:spPr>
          <a:xfrm>
            <a:off x="347295" y="356028"/>
            <a:ext cx="7315200" cy="3911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rPr>
              <a:t>Insert ministry name here</a:t>
            </a:r>
          </a:p>
        </p:txBody>
      </p:sp>
      <p:pic>
        <p:nvPicPr>
          <p:cNvPr id="11" name="Picture 10">
            <a:extLst>
              <a:ext uri="{FF2B5EF4-FFF2-40B4-BE49-F238E27FC236}">
                <a16:creationId xmlns:a16="http://schemas.microsoft.com/office/drawing/2014/main" id="{8073920A-8E92-974E-8DFD-59B4CBA8CBCA}"/>
              </a:ext>
            </a:extLst>
          </p:cNvPr>
          <p:cNvPicPr>
            <a:picLocks noChangeAspect="1"/>
          </p:cNvPicPr>
          <p:nvPr userDrawn="1"/>
        </p:nvPicPr>
        <p:blipFill>
          <a:blip r:embed="rId4"/>
          <a:stretch>
            <a:fillRect/>
          </a:stretch>
        </p:blipFill>
        <p:spPr>
          <a:xfrm>
            <a:off x="7369936" y="6204429"/>
            <a:ext cx="1633927" cy="653571"/>
          </a:xfrm>
          <a:prstGeom prst="rect">
            <a:avLst/>
          </a:prstGeom>
        </p:spPr>
      </p:pic>
    </p:spTree>
    <p:extLst>
      <p:ext uri="{BB962C8B-B14F-4D97-AF65-F5344CB8AC3E}">
        <p14:creationId xmlns:p14="http://schemas.microsoft.com/office/powerpoint/2010/main" val="2044565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2_Colou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DCBB0-8569-9C4D-A3EE-ECDA4C8D50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6" name="Slide Number Placeholder 2">
            <a:extLst>
              <a:ext uri="{FF2B5EF4-FFF2-40B4-BE49-F238E27FC236}">
                <a16:creationId xmlns:a16="http://schemas.microsoft.com/office/drawing/2014/main" id="{6E17E0B3-F2EE-2444-8FEA-6E757B652DF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210427CD-5255-6F44-BE21-49B0A957F597}"/>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sp>
        <p:nvSpPr>
          <p:cNvPr id="8" name="Title 1">
            <a:extLst>
              <a:ext uri="{FF2B5EF4-FFF2-40B4-BE49-F238E27FC236}">
                <a16:creationId xmlns:a16="http://schemas.microsoft.com/office/drawing/2014/main" id="{C0F4943C-661C-1D47-BA1C-52018A96E81D}"/>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872DB1DB-4C55-1746-91D7-F4A350149628}"/>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5CDA2B6F-2610-9F43-890D-A157B18C8F9A}"/>
              </a:ext>
            </a:extLst>
          </p:cNvPr>
          <p:cNvSpPr txBox="1">
            <a:spLocks/>
          </p:cNvSpPr>
          <p:nvPr userDrawn="1"/>
        </p:nvSpPr>
        <p:spPr>
          <a:xfrm>
            <a:off x="347295" y="356028"/>
            <a:ext cx="7315200" cy="65357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b="0" dirty="0">
                <a:solidFill>
                  <a:schemeClr val="tx1">
                    <a:lumMod val="75000"/>
                    <a:lumOff val="25000"/>
                  </a:schemeClr>
                </a:solidFill>
              </a:rPr>
              <a:t>Secrétariat du Conseil du Trésor</a:t>
            </a:r>
          </a:p>
          <a:p>
            <a:r>
              <a:rPr lang="fr-CA" sz="1200" b="0" dirty="0">
                <a:solidFill>
                  <a:schemeClr val="tx1">
                    <a:lumMod val="75000"/>
                    <a:lumOff val="25000"/>
                  </a:schemeClr>
                </a:solidFill>
              </a:rPr>
              <a:t>Direction des programmes relatifs au talent pour la FPO, Division du talent et du leadership</a:t>
            </a:r>
          </a:p>
          <a:p>
            <a:r>
              <a:rPr lang="fr-CA" sz="1200" b="0" dirty="0">
                <a:solidFill>
                  <a:schemeClr val="tx1">
                    <a:lumMod val="75000"/>
                    <a:lumOff val="25000"/>
                  </a:schemeClr>
                </a:solidFill>
              </a:rPr>
              <a:t>Centre pour le personnel, la culture organisationnelle et le talent</a:t>
            </a:r>
          </a:p>
        </p:txBody>
      </p:sp>
      <p:pic>
        <p:nvPicPr>
          <p:cNvPr id="11" name="Picture 10">
            <a:extLst>
              <a:ext uri="{FF2B5EF4-FFF2-40B4-BE49-F238E27FC236}">
                <a16:creationId xmlns:a16="http://schemas.microsoft.com/office/drawing/2014/main" id="{33EB3B4E-83BD-FF43-9B8A-C4B0629DECD2}"/>
              </a:ext>
            </a:extLst>
          </p:cNvPr>
          <p:cNvPicPr>
            <a:picLocks noChangeAspect="1"/>
          </p:cNvPicPr>
          <p:nvPr userDrawn="1"/>
        </p:nvPicPr>
        <p:blipFill>
          <a:blip r:embed="rId4"/>
          <a:stretch>
            <a:fillRect/>
          </a:stretch>
        </p:blipFill>
        <p:spPr>
          <a:xfrm>
            <a:off x="7369936" y="6204429"/>
            <a:ext cx="1633927" cy="653570"/>
          </a:xfrm>
          <a:prstGeom prst="rect">
            <a:avLst/>
          </a:prstGeom>
        </p:spPr>
      </p:pic>
    </p:spTree>
    <p:extLst>
      <p:ext uri="{BB962C8B-B14F-4D97-AF65-F5344CB8AC3E}">
        <p14:creationId xmlns:p14="http://schemas.microsoft.com/office/powerpoint/2010/main" val="245788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_Colou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F2FE0D-F130-3E45-AE7B-FF55DFDCCA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6" name="Slide Number Placeholder 2">
            <a:extLst>
              <a:ext uri="{FF2B5EF4-FFF2-40B4-BE49-F238E27FC236}">
                <a16:creationId xmlns:a16="http://schemas.microsoft.com/office/drawing/2014/main" id="{C3EE4135-566B-3E49-9F74-9274CC9C7A9F}"/>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D6D5BEBE-9985-EE4A-847A-D3158754E8E4}"/>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sp>
        <p:nvSpPr>
          <p:cNvPr id="8" name="Title 1">
            <a:extLst>
              <a:ext uri="{FF2B5EF4-FFF2-40B4-BE49-F238E27FC236}">
                <a16:creationId xmlns:a16="http://schemas.microsoft.com/office/drawing/2014/main" id="{192F6EFA-A478-CB4C-9D06-347675245782}"/>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129CB3EE-894C-3F4A-A648-530BCB4CACBF}"/>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0C406DE8-1FDB-0E43-9483-0608527633C3}"/>
              </a:ext>
            </a:extLst>
          </p:cNvPr>
          <p:cNvSpPr txBox="1">
            <a:spLocks/>
          </p:cNvSpPr>
          <p:nvPr userDrawn="1"/>
        </p:nvSpPr>
        <p:spPr>
          <a:xfrm>
            <a:off x="347295" y="356028"/>
            <a:ext cx="7315200" cy="3911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1"/>
                </a:solidFill>
              </a:rPr>
              <a:t>Insert ministry name here</a:t>
            </a:r>
          </a:p>
        </p:txBody>
      </p:sp>
      <p:pic>
        <p:nvPicPr>
          <p:cNvPr id="11" name="Picture 10">
            <a:extLst>
              <a:ext uri="{FF2B5EF4-FFF2-40B4-BE49-F238E27FC236}">
                <a16:creationId xmlns:a16="http://schemas.microsoft.com/office/drawing/2014/main" id="{EF2CB9DF-D690-D849-AB58-787DF0B87892}"/>
              </a:ext>
            </a:extLst>
          </p:cNvPr>
          <p:cNvPicPr>
            <a:picLocks noChangeAspect="1"/>
          </p:cNvPicPr>
          <p:nvPr userDrawn="1"/>
        </p:nvPicPr>
        <p:blipFill>
          <a:blip r:embed="rId4"/>
          <a:stretch>
            <a:fillRect/>
          </a:stretch>
        </p:blipFill>
        <p:spPr>
          <a:xfrm>
            <a:off x="7369937" y="6204429"/>
            <a:ext cx="1633925" cy="653570"/>
          </a:xfrm>
          <a:prstGeom prst="rect">
            <a:avLst/>
          </a:prstGeom>
        </p:spPr>
      </p:pic>
    </p:spTree>
    <p:extLst>
      <p:ext uri="{BB962C8B-B14F-4D97-AF65-F5344CB8AC3E}">
        <p14:creationId xmlns:p14="http://schemas.microsoft.com/office/powerpoint/2010/main" val="354765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2_Colou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CE621E-D667-E846-8513-550A8F1AB5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6" name="Slide Number Placeholder 2">
            <a:extLst>
              <a:ext uri="{FF2B5EF4-FFF2-40B4-BE49-F238E27FC236}">
                <a16:creationId xmlns:a16="http://schemas.microsoft.com/office/drawing/2014/main" id="{3C82B1AF-FF4A-A848-8FE7-537916D5A08D}"/>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DFC3EB0C-CC67-FC43-A919-F9D143172917}"/>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sp>
        <p:nvSpPr>
          <p:cNvPr id="8" name="Title 1">
            <a:extLst>
              <a:ext uri="{FF2B5EF4-FFF2-40B4-BE49-F238E27FC236}">
                <a16:creationId xmlns:a16="http://schemas.microsoft.com/office/drawing/2014/main" id="{DE26A2F5-8C77-794D-9C42-1B4A4DFCE63B}"/>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491CE617-B42F-7746-9C11-60209FD6D0B9}"/>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9BEA3D81-F158-9747-B95C-E0E10255220C}"/>
              </a:ext>
            </a:extLst>
          </p:cNvPr>
          <p:cNvSpPr txBox="1">
            <a:spLocks/>
          </p:cNvSpPr>
          <p:nvPr userDrawn="1"/>
        </p:nvSpPr>
        <p:spPr>
          <a:xfrm>
            <a:off x="347295" y="356028"/>
            <a:ext cx="7315200" cy="3911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1"/>
                </a:solidFill>
              </a:rPr>
              <a:t>Insert ministry name here</a:t>
            </a:r>
          </a:p>
        </p:txBody>
      </p:sp>
      <p:pic>
        <p:nvPicPr>
          <p:cNvPr id="11" name="Picture 10">
            <a:extLst>
              <a:ext uri="{FF2B5EF4-FFF2-40B4-BE49-F238E27FC236}">
                <a16:creationId xmlns:a16="http://schemas.microsoft.com/office/drawing/2014/main" id="{3DD172D3-EE5A-0C46-8EC6-7131DA50BEBD}"/>
              </a:ext>
            </a:extLst>
          </p:cNvPr>
          <p:cNvPicPr>
            <a:picLocks noChangeAspect="1"/>
          </p:cNvPicPr>
          <p:nvPr userDrawn="1"/>
        </p:nvPicPr>
        <p:blipFill>
          <a:blip r:embed="rId4"/>
          <a:stretch>
            <a:fillRect/>
          </a:stretch>
        </p:blipFill>
        <p:spPr>
          <a:xfrm>
            <a:off x="7369937" y="6204429"/>
            <a:ext cx="1633925" cy="653570"/>
          </a:xfrm>
          <a:prstGeom prst="rect">
            <a:avLst/>
          </a:prstGeom>
        </p:spPr>
      </p:pic>
    </p:spTree>
    <p:extLst>
      <p:ext uri="{BB962C8B-B14F-4D97-AF65-F5344CB8AC3E}">
        <p14:creationId xmlns:p14="http://schemas.microsoft.com/office/powerpoint/2010/main" val="156690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2_Colour 4">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7D0BCEC4-BFF1-0E4B-A595-F09F1DA9F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6" name="Slide Number Placeholder 2">
            <a:extLst>
              <a:ext uri="{FF2B5EF4-FFF2-40B4-BE49-F238E27FC236}">
                <a16:creationId xmlns:a16="http://schemas.microsoft.com/office/drawing/2014/main" id="{8D2F1934-736C-EB4B-B373-CE49C26222D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49FE1057-9625-284C-9C69-BEB2A5C6928E}"/>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sp>
        <p:nvSpPr>
          <p:cNvPr id="8" name="Title 1">
            <a:extLst>
              <a:ext uri="{FF2B5EF4-FFF2-40B4-BE49-F238E27FC236}">
                <a16:creationId xmlns:a16="http://schemas.microsoft.com/office/drawing/2014/main" id="{31F02BF4-C3E4-3642-BA13-18C701101D97}"/>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F66126A2-3651-544F-8D2A-C62F805E7920}"/>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A3643B26-0C77-3240-9A40-0C6679C31B2B}"/>
              </a:ext>
            </a:extLst>
          </p:cNvPr>
          <p:cNvSpPr txBox="1">
            <a:spLocks/>
          </p:cNvSpPr>
          <p:nvPr userDrawn="1"/>
        </p:nvSpPr>
        <p:spPr>
          <a:xfrm>
            <a:off x="347295" y="356028"/>
            <a:ext cx="7315200" cy="3911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rPr>
              <a:t>Insert ministry name here</a:t>
            </a:r>
          </a:p>
        </p:txBody>
      </p:sp>
      <p:pic>
        <p:nvPicPr>
          <p:cNvPr id="11" name="Picture 10">
            <a:extLst>
              <a:ext uri="{FF2B5EF4-FFF2-40B4-BE49-F238E27FC236}">
                <a16:creationId xmlns:a16="http://schemas.microsoft.com/office/drawing/2014/main" id="{61494FAD-9740-264F-A36E-8E464EFFC0BD}"/>
              </a:ext>
            </a:extLst>
          </p:cNvPr>
          <p:cNvPicPr>
            <a:picLocks noChangeAspect="1"/>
          </p:cNvPicPr>
          <p:nvPr userDrawn="1"/>
        </p:nvPicPr>
        <p:blipFill>
          <a:blip r:embed="rId4"/>
          <a:stretch>
            <a:fillRect/>
          </a:stretch>
        </p:blipFill>
        <p:spPr>
          <a:xfrm>
            <a:off x="7369937" y="6204429"/>
            <a:ext cx="1633925" cy="653570"/>
          </a:xfrm>
          <a:prstGeom prst="rect">
            <a:avLst/>
          </a:prstGeom>
        </p:spPr>
      </p:pic>
    </p:spTree>
    <p:extLst>
      <p:ext uri="{BB962C8B-B14F-4D97-AF65-F5344CB8AC3E}">
        <p14:creationId xmlns:p14="http://schemas.microsoft.com/office/powerpoint/2010/main" val="3285827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3_Colou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DCBB0-8569-9C4D-A3EE-ECDA4C8D50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 y="0"/>
            <a:ext cx="9144000" cy="6858000"/>
          </a:xfrm>
          <a:prstGeom prst="rect">
            <a:avLst/>
          </a:prstGeom>
        </p:spPr>
      </p:pic>
      <p:sp>
        <p:nvSpPr>
          <p:cNvPr id="6" name="Slide Number Placeholder 2">
            <a:extLst>
              <a:ext uri="{FF2B5EF4-FFF2-40B4-BE49-F238E27FC236}">
                <a16:creationId xmlns:a16="http://schemas.microsoft.com/office/drawing/2014/main" id="{6E17E0B3-F2EE-2444-8FEA-6E757B652DF6}"/>
              </a:ext>
            </a:extLst>
          </p:cNvPr>
          <p:cNvSpPr>
            <a:spLocks noGrp="1"/>
          </p:cNvSpPr>
          <p:nvPr>
            <p:ph type="sldNum" sz="quarter" idx="10"/>
          </p:nvPr>
        </p:nvSpPr>
        <p:spPr>
          <a:xfrm>
            <a:off x="347295" y="6276602"/>
            <a:ext cx="514800" cy="365125"/>
          </a:xfrm>
        </p:spPr>
        <p:txBody>
          <a:bodyPr/>
          <a:lstStyle>
            <a:lvl1pPr>
              <a:defRPr>
                <a:solidFill>
                  <a:schemeClr val="bg1"/>
                </a:solidFill>
              </a:defRPr>
            </a:lvl1pPr>
          </a:lstStyle>
          <a:p>
            <a:fld id="{9CAA33A2-411E-8443-83D0-3263C24E97A5}" type="slidenum">
              <a:rPr lang="en-US" smtClean="0"/>
              <a:pPr/>
              <a:t>‹#›</a:t>
            </a:fld>
            <a:endParaRPr lang="en-US" dirty="0"/>
          </a:p>
        </p:txBody>
      </p:sp>
      <p:sp>
        <p:nvSpPr>
          <p:cNvPr id="7" name="Footer Placeholder 3">
            <a:extLst>
              <a:ext uri="{FF2B5EF4-FFF2-40B4-BE49-F238E27FC236}">
                <a16:creationId xmlns:a16="http://schemas.microsoft.com/office/drawing/2014/main" id="{210427CD-5255-6F44-BE21-49B0A957F597}"/>
              </a:ext>
            </a:extLst>
          </p:cNvPr>
          <p:cNvSpPr>
            <a:spLocks noGrp="1"/>
          </p:cNvSpPr>
          <p:nvPr>
            <p:ph type="ftr" sz="quarter" idx="11"/>
          </p:nvPr>
        </p:nvSpPr>
        <p:spPr>
          <a:xfrm>
            <a:off x="861645" y="6276602"/>
            <a:ext cx="2518163" cy="365125"/>
          </a:xfrm>
        </p:spPr>
        <p:txBody>
          <a:bodyPr/>
          <a:lstStyle>
            <a:lvl1pPr>
              <a:defRPr>
                <a:solidFill>
                  <a:schemeClr val="bg1"/>
                </a:solidFill>
              </a:defRPr>
            </a:lvl1pPr>
          </a:lstStyle>
          <a:p>
            <a:pPr algn="l"/>
            <a:r>
              <a:rPr lang="en-US" dirty="0"/>
              <a:t>Presentation Name</a:t>
            </a:r>
          </a:p>
        </p:txBody>
      </p:sp>
      <p:pic>
        <p:nvPicPr>
          <p:cNvPr id="11" name="Picture 10">
            <a:extLst>
              <a:ext uri="{FF2B5EF4-FFF2-40B4-BE49-F238E27FC236}">
                <a16:creationId xmlns:a16="http://schemas.microsoft.com/office/drawing/2014/main" id="{33EB3B4E-83BD-FF43-9B8A-C4B0629DECD2}"/>
              </a:ext>
            </a:extLst>
          </p:cNvPr>
          <p:cNvPicPr>
            <a:picLocks noChangeAspect="1"/>
          </p:cNvPicPr>
          <p:nvPr userDrawn="1"/>
        </p:nvPicPr>
        <p:blipFill>
          <a:blip r:embed="rId4"/>
          <a:stretch>
            <a:fillRect/>
          </a:stretch>
        </p:blipFill>
        <p:spPr>
          <a:xfrm>
            <a:off x="6853094" y="2290938"/>
            <a:ext cx="2201570" cy="880627"/>
          </a:xfrm>
          <a:prstGeom prst="rect">
            <a:avLst/>
          </a:prstGeom>
        </p:spPr>
      </p:pic>
      <p:sp>
        <p:nvSpPr>
          <p:cNvPr id="12" name="Title 1">
            <a:extLst>
              <a:ext uri="{FF2B5EF4-FFF2-40B4-BE49-F238E27FC236}">
                <a16:creationId xmlns:a16="http://schemas.microsoft.com/office/drawing/2014/main" id="{6E62E9AE-1CF7-CC48-A1AD-D9110690C2F9}"/>
              </a:ext>
            </a:extLst>
          </p:cNvPr>
          <p:cNvSpPr>
            <a:spLocks noGrp="1"/>
          </p:cNvSpPr>
          <p:nvPr>
            <p:ph type="ctrTitle"/>
          </p:nvPr>
        </p:nvSpPr>
        <p:spPr>
          <a:xfrm>
            <a:off x="347294" y="479211"/>
            <a:ext cx="5109125" cy="1134041"/>
          </a:xfrm>
        </p:spPr>
        <p:txBody>
          <a:bodyPr anchor="t">
            <a:normAutofit/>
          </a:bodyPr>
          <a:lstStyle>
            <a:lvl1pPr algn="l">
              <a:defRPr sz="4000">
                <a:solidFill>
                  <a:schemeClr val="tx1"/>
                </a:solidFill>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902FDC52-E761-8643-BEDE-601D7100F162}"/>
              </a:ext>
            </a:extLst>
          </p:cNvPr>
          <p:cNvSpPr>
            <a:spLocks noGrp="1"/>
          </p:cNvSpPr>
          <p:nvPr>
            <p:ph type="subTitle" idx="1"/>
          </p:nvPr>
        </p:nvSpPr>
        <p:spPr>
          <a:xfrm>
            <a:off x="347294" y="1710423"/>
            <a:ext cx="5972225" cy="453658"/>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Subtitle 2">
            <a:extLst>
              <a:ext uri="{FF2B5EF4-FFF2-40B4-BE49-F238E27FC236}">
                <a16:creationId xmlns:a16="http://schemas.microsoft.com/office/drawing/2014/main" id="{DD4BE7E6-1CD5-5D4F-A6E0-EA52DABDD941}"/>
              </a:ext>
            </a:extLst>
          </p:cNvPr>
          <p:cNvSpPr txBox="1">
            <a:spLocks/>
          </p:cNvSpPr>
          <p:nvPr userDrawn="1"/>
        </p:nvSpPr>
        <p:spPr>
          <a:xfrm>
            <a:off x="347295" y="2653911"/>
            <a:ext cx="5321986" cy="221369"/>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rPr>
              <a:t>Insert ministry name here</a:t>
            </a:r>
          </a:p>
        </p:txBody>
      </p:sp>
    </p:spTree>
    <p:extLst>
      <p:ext uri="{BB962C8B-B14F-4D97-AF65-F5344CB8AC3E}">
        <p14:creationId xmlns:p14="http://schemas.microsoft.com/office/powerpoint/2010/main" val="3497057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7295" y="365126"/>
            <a:ext cx="8456735"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47296" y="1825625"/>
            <a:ext cx="8456734" cy="4351338"/>
          </a:xfrm>
          <a:prstGeom prst="rect">
            <a:avLst/>
          </a:prstGeom>
        </p:spPr>
        <p:txBody>
          <a:bodyPr vert="horz" lIns="91440" tIns="45720" rIns="91440" bIns="45720" rtlCol="0">
            <a:normAutofit/>
          </a:bodyPr>
          <a:lstStyle/>
          <a:p>
            <a:pPr lvl="0"/>
            <a:r>
              <a:rPr lang="en-US" dirty="0"/>
              <a:t>Paragraph without bullets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dirty="0"/>
          </a:p>
        </p:txBody>
      </p:sp>
      <p:sp>
        <p:nvSpPr>
          <p:cNvPr id="8" name="Footer Placeholder 4">
            <a:extLst>
              <a:ext uri="{FF2B5EF4-FFF2-40B4-BE49-F238E27FC236}">
                <a16:creationId xmlns:a16="http://schemas.microsoft.com/office/drawing/2014/main" id="{9C0A0D9E-837B-4542-8ACD-A5921329A28E}"/>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US" dirty="0"/>
              <a:t>Presentation Name</a:t>
            </a:r>
          </a:p>
        </p:txBody>
      </p:sp>
    </p:spTree>
    <p:extLst>
      <p:ext uri="{BB962C8B-B14F-4D97-AF65-F5344CB8AC3E}">
        <p14:creationId xmlns:p14="http://schemas.microsoft.com/office/powerpoint/2010/main" val="131073395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90" r:id="rId8"/>
    <p:sldLayoutId id="2147483691" r:id="rId9"/>
    <p:sldLayoutId id="2147483692" r:id="rId10"/>
    <p:sldLayoutId id="2147483693" r:id="rId11"/>
    <p:sldLayoutId id="2147483694" r:id="rId12"/>
    <p:sldLayoutId id="2147483662" r:id="rId13"/>
    <p:sldLayoutId id="2147483663"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665" r:id="rId27"/>
    <p:sldLayoutId id="2147483666" r:id="rId28"/>
    <p:sldLayoutId id="2147483667" r:id="rId29"/>
    <p:sldLayoutId id="2147483668" r:id="rId30"/>
    <p:sldLayoutId id="2147483669" r:id="rId31"/>
  </p:sldLayoutIdLst>
  <p:hf hdr="0" dt="0"/>
  <p:txStyles>
    <p:titleStyle>
      <a:lvl1pPr algn="l"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commons.wikimedia.org/wiki/File:Black_Tired_Man_Drinking_Coffee_Cartoon_Vector.sv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hyperlink" Target="https://www.ola.org/fr/affaires-legislatives/comites/organismes-gouvernementaux/legislature-42" TargetMode="External"/><Relationship Id="rId1" Type="http://schemas.openxmlformats.org/officeDocument/2006/relationships/slideLayout" Target="../slideLayouts/slideLayout13.xml"/><Relationship Id="rId4" Type="http://schemas.openxmlformats.org/officeDocument/2006/relationships/hyperlink" Target="https://pxhere.com/en/photo/156843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hyperlink" Target="https://www.ontario.ca/fr/lois/loi/90f12" TargetMode="External"/><Relationship Id="rId3" Type="http://schemas.openxmlformats.org/officeDocument/2006/relationships/hyperlink" Target="https://www.ontario.ca/fr/lois/loi/05a11" TargetMode="External"/><Relationship Id="rId7" Type="http://schemas.openxmlformats.org/officeDocument/2006/relationships/hyperlink" Target="https://www.ontario.ca/fr/lois/loi/06a34" TargetMode="External"/><Relationship Id="rId2" Type="http://schemas.openxmlformats.org/officeDocument/2006/relationships/hyperlink" Target="https://www.ontario.ca/fr/lois/loi/06p35" TargetMode="External"/><Relationship Id="rId1" Type="http://schemas.openxmlformats.org/officeDocument/2006/relationships/slideLayout" Target="../slideLayouts/slideLayout13.xml"/><Relationship Id="rId6" Type="http://schemas.openxmlformats.org/officeDocument/2006/relationships/hyperlink" Target="https://www.ontario.ca/fr/lois/loi/90f32" TargetMode="External"/><Relationship Id="rId11" Type="http://schemas.openxmlformats.org/officeDocument/2006/relationships/hyperlink" Target="https://www.ontario.ca/fr/page/regles-concernant-les-frais-de-deplacement-et-leur-remboursement" TargetMode="External"/><Relationship Id="rId5" Type="http://schemas.openxmlformats.org/officeDocument/2006/relationships/hyperlink" Target="https://www.ontario.ca/fr/lois/loi/09p20" TargetMode="External"/><Relationship Id="rId10" Type="http://schemas.openxmlformats.org/officeDocument/2006/relationships/hyperlink" Target="https://www.ontario.ca/fr/page/directive-concernant-les-organismes-et-les-nominations" TargetMode="External"/><Relationship Id="rId4" Type="http://schemas.openxmlformats.org/officeDocument/2006/relationships/hyperlink" Target="https://www.ontario.ca/fr/lois/loi/s14013" TargetMode="External"/><Relationship Id="rId9" Type="http://schemas.openxmlformats.org/officeDocument/2006/relationships/hyperlink" Target="https://www.ontario.ca/fr/lois/loi/90f3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ontario.ca/fr/lois/loi/06p35"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ontario.ca/fr/page/directive-concernant-les-organismes-et-les-nominations" TargetMode="External"/><Relationship Id="rId2" Type="http://schemas.openxmlformats.org/officeDocument/2006/relationships/hyperlink" Target="https://www.ontario.ca/fr/lois/loi/90f12"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pxhere.com/en/photo/1457913" TargetMode="External"/><Relationship Id="rId2" Type="http://schemas.openxmlformats.org/officeDocument/2006/relationships/image" Target="../media/image57.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publicdomainpictures.net/view-image.php?image=238001&amp;picture=man-thinking" TargetMode="External"/><Relationship Id="rId2" Type="http://schemas.openxmlformats.org/officeDocument/2006/relationships/image" Target="../media/image58.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www.oico.on.ca/fr/accueil" TargetMode="Externa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ontario.ca/fr/lois/reglement/070381" TargetMode="External"/><Relationship Id="rId2" Type="http://schemas.openxmlformats.org/officeDocument/2006/relationships/hyperlink" Target="https://www.ontario.ca/fr/lois/loi/06p35" TargetMode="External"/><Relationship Id="rId1" Type="http://schemas.openxmlformats.org/officeDocument/2006/relationships/slideLayout" Target="../slideLayouts/slideLayout27.xml"/><Relationship Id="rId5" Type="http://schemas.openxmlformats.org/officeDocument/2006/relationships/hyperlink" Target="https://www.peoplematters.in/blog/watercooler/is-inculcating-humor-in-boardrooms-making-them-less-of-a-bored-room-20940" TargetMode="External"/><Relationship Id="rId4" Type="http://schemas.openxmlformats.org/officeDocument/2006/relationships/image" Target="../media/image59.jpg"/></Relationships>
</file>

<file path=ppt/slides/_rels/slide29.xml.rels><?xml version="1.0" encoding="UTF-8" standalone="yes"?>
<Relationships xmlns="http://schemas.openxmlformats.org/package/2006/relationships"><Relationship Id="rId8" Type="http://schemas.openxmlformats.org/officeDocument/2006/relationships/hyperlink" Target="http://www.oico.on.ca/fr/accueil/examen-des-d%C3%A9penses" TargetMode="External"/><Relationship Id="rId3" Type="http://schemas.openxmlformats.org/officeDocument/2006/relationships/hyperlink" Target="http://www.oico.on.ca/fr/accueil/%C3%A9thique-dans-le-secteur-public/aper%C3%A7u" TargetMode="External"/><Relationship Id="rId7" Type="http://schemas.openxmlformats.org/officeDocument/2006/relationships/hyperlink" Target="http://www.oico.on.ca/fr/accueil/%C3%A9thique-dans-le-secteur-public/activit%C3%A9s-politiques" TargetMode="External"/><Relationship Id="rId2" Type="http://schemas.openxmlformats.org/officeDocument/2006/relationships/image" Target="../media/image60.jpg"/><Relationship Id="rId1" Type="http://schemas.openxmlformats.org/officeDocument/2006/relationships/slideLayout" Target="../slideLayouts/slideLayout13.xml"/><Relationship Id="rId6" Type="http://schemas.openxmlformats.org/officeDocument/2006/relationships/hyperlink" Target="http://www.oico.on.ca/fr/accueil/%C3%A9thique-dans-le-secteur-public/conflit-d'int%C3%A9r%C3%AAts" TargetMode="External"/><Relationship Id="rId5" Type="http://schemas.openxmlformats.org/officeDocument/2006/relationships/hyperlink" Target="http://www.oico.on.ca/fr/accueil/%C3%A9thique-dans-le-secteur-public/responsables-de-l'%C3%A9thique/responsables-de-l-%C3%A9thique---information-%C3%A0-obtenir-pour-rendre-une-d%C3%A9cision" TargetMode="External"/><Relationship Id="rId4" Type="http://schemas.openxmlformats.org/officeDocument/2006/relationships/hyperlink" Target="http://www.oico.on.ca/fr/accueil/%C3%A9thique-dans-le-secteur-public/responsables-de-l'%C3%A9thique/responsables-de-l-%C3%A9thique---r%C3%B4le-et-ressources" TargetMode="External"/><Relationship Id="rId9" Type="http://schemas.openxmlformats.org/officeDocument/2006/relationships/hyperlink" Target="http://www.oico.on.ca/fr/accueil/%C3%A9thique-dans-le-secteur-public/r%C3%A9sum%C3%A9s-de-d%C3%A9cis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www.oico.on.ca/fr/accueil/enregistrement-des-lobbyistes/aper%C3%A7u" TargetMode="External"/><Relationship Id="rId2" Type="http://schemas.openxmlformats.org/officeDocument/2006/relationships/hyperlink" Target="https://www.ontario.ca/fr/lois/loi/98l27" TargetMode="Externa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hyperlink" Target="https://www.ontario.ca/fr/page/nominations" TargetMode="External"/><Relationship Id="rId2" Type="http://schemas.openxmlformats.org/officeDocument/2006/relationships/hyperlink" Target="mailto:PASinfo.MGS@Ontario.ca"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pas.gov.on.ca/fr/Home/Agencies-list"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hyperlink" Target="https://www.ontario.ca/fr/page/directive-concernant-les-organismes-et-les-nominations" TargetMode="External"/><Relationship Id="rId1" Type="http://schemas.openxmlformats.org/officeDocument/2006/relationships/slideLayout" Target="../slideLayouts/slideLayout13.xml"/><Relationship Id="rId5" Type="http://schemas.openxmlformats.org/officeDocument/2006/relationships/hyperlink" Target="https://creativecommons.org/licenses/by/3.0/" TargetMode="External"/><Relationship Id="rId4" Type="http://schemas.openxmlformats.org/officeDocument/2006/relationships/hyperlink" Target="http://www.baas.ac.uk/usso/reevalconf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1D84-3D14-884C-8ABA-D88FDBC6358D}"/>
              </a:ext>
            </a:extLst>
          </p:cNvPr>
          <p:cNvSpPr>
            <a:spLocks noGrp="1"/>
          </p:cNvSpPr>
          <p:nvPr>
            <p:ph type="ctrTitle"/>
          </p:nvPr>
        </p:nvSpPr>
        <p:spPr>
          <a:xfrm>
            <a:off x="347294" y="2935517"/>
            <a:ext cx="6663106" cy="1134041"/>
          </a:xfrm>
        </p:spPr>
        <p:txBody>
          <a:bodyPr>
            <a:normAutofit fontScale="90000"/>
          </a:bodyPr>
          <a:lstStyle/>
          <a:p>
            <a:r>
              <a:rPr lang="fr-CA" dirty="0"/>
              <a:t>Aperçu de la gouvernance des organismes et du rôle des </a:t>
            </a:r>
            <a:br>
              <a:rPr lang="fr-CA" dirty="0"/>
            </a:br>
            <a:r>
              <a:rPr lang="fr-CA" dirty="0"/>
              <a:t>personnes nommées par le gouvernement</a:t>
            </a:r>
            <a:br>
              <a:rPr lang="fr-CA" dirty="0"/>
            </a:br>
            <a:endParaRPr lang="fr-CA" dirty="0"/>
          </a:p>
        </p:txBody>
      </p:sp>
      <p:sp>
        <p:nvSpPr>
          <p:cNvPr id="6" name="Subtitle 5">
            <a:extLst>
              <a:ext uri="{FF2B5EF4-FFF2-40B4-BE49-F238E27FC236}">
                <a16:creationId xmlns:a16="http://schemas.microsoft.com/office/drawing/2014/main" id="{901517F3-8847-C44F-B50C-4D7673AA146C}"/>
              </a:ext>
            </a:extLst>
          </p:cNvPr>
          <p:cNvSpPr>
            <a:spLocks noGrp="1"/>
          </p:cNvSpPr>
          <p:nvPr>
            <p:ph type="subTitle" idx="1"/>
          </p:nvPr>
        </p:nvSpPr>
        <p:spPr/>
        <p:txBody>
          <a:bodyPr/>
          <a:lstStyle/>
          <a:p>
            <a:r>
              <a:rPr lang="fr-CA"/>
              <a:t>2021</a:t>
            </a:r>
          </a:p>
        </p:txBody>
      </p:sp>
    </p:spTree>
    <p:extLst>
      <p:ext uri="{BB962C8B-B14F-4D97-AF65-F5344CB8AC3E}">
        <p14:creationId xmlns:p14="http://schemas.microsoft.com/office/powerpoint/2010/main" val="2435523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6B890-0998-4479-8396-10CBFBBE4782}"/>
              </a:ext>
            </a:extLst>
          </p:cNvPr>
          <p:cNvSpPr>
            <a:spLocks noGrp="1"/>
          </p:cNvSpPr>
          <p:nvPr>
            <p:ph type="title"/>
          </p:nvPr>
        </p:nvSpPr>
        <p:spPr>
          <a:xfrm>
            <a:off x="347295" y="374553"/>
            <a:ext cx="8456735" cy="1036291"/>
          </a:xfrm>
        </p:spPr>
        <p:txBody>
          <a:bodyPr/>
          <a:lstStyle/>
          <a:p>
            <a:r>
              <a:rPr lang="fr-CA"/>
              <a:t>Gouvernance des organismes</a:t>
            </a:r>
          </a:p>
        </p:txBody>
      </p:sp>
      <p:sp>
        <p:nvSpPr>
          <p:cNvPr id="7" name="TextBox 6">
            <a:extLst>
              <a:ext uri="{FF2B5EF4-FFF2-40B4-BE49-F238E27FC236}">
                <a16:creationId xmlns:a16="http://schemas.microsoft.com/office/drawing/2014/main" id="{EF7AAACA-FA47-4DE7-AAF2-114752BA1FC2}"/>
              </a:ext>
            </a:extLst>
          </p:cNvPr>
          <p:cNvSpPr txBox="1"/>
          <p:nvPr/>
        </p:nvSpPr>
        <p:spPr>
          <a:xfrm>
            <a:off x="420294" y="892698"/>
            <a:ext cx="8310735" cy="584775"/>
          </a:xfrm>
          <a:prstGeom prst="rect">
            <a:avLst/>
          </a:prstGeom>
          <a:noFill/>
        </p:spPr>
        <p:txBody>
          <a:bodyPr wrap="square" rtlCol="0">
            <a:spAutoFit/>
          </a:bodyPr>
          <a:lstStyle/>
          <a:p>
            <a:r>
              <a:rPr lang="fr-CA" sz="1600" b="1" dirty="0">
                <a:solidFill>
                  <a:srgbClr val="047BC1"/>
                </a:solidFill>
              </a:rPr>
              <a:t>En tant que personne nommée par le gouvernement, il est important que vous sachiez comment les organismes et les autres entités du gouvernement sont gouvernés. Dans la deuxième section, vous en apprendrez plus à ce sujet. </a:t>
            </a:r>
          </a:p>
        </p:txBody>
      </p:sp>
      <p:sp>
        <p:nvSpPr>
          <p:cNvPr id="3" name="Content Placeholder 2">
            <a:extLst>
              <a:ext uri="{FF2B5EF4-FFF2-40B4-BE49-F238E27FC236}">
                <a16:creationId xmlns:a16="http://schemas.microsoft.com/office/drawing/2014/main" id="{15DA633B-59A4-4EC7-B53D-99CE0F27A070}"/>
              </a:ext>
            </a:extLst>
          </p:cNvPr>
          <p:cNvSpPr>
            <a:spLocks noGrp="1"/>
          </p:cNvSpPr>
          <p:nvPr>
            <p:ph idx="1"/>
          </p:nvPr>
        </p:nvSpPr>
        <p:spPr>
          <a:xfrm>
            <a:off x="347296" y="1967889"/>
            <a:ext cx="8456734" cy="4163827"/>
          </a:xfrm>
        </p:spPr>
        <p:txBody>
          <a:bodyPr>
            <a:noAutofit/>
          </a:bodyPr>
          <a:lstStyle/>
          <a:p>
            <a:pPr marL="342900" indent="-342900">
              <a:lnSpc>
                <a:spcPct val="100000"/>
              </a:lnSpc>
              <a:buFont typeface="Wingdings" panose="05000000000000000000" pitchFamily="2" charset="2"/>
              <a:buChar char="§"/>
            </a:pPr>
            <a:r>
              <a:rPr lang="fr-CA" sz="1400" dirty="0"/>
              <a:t>Pour les organismes provinciaux, il existe trois catégories de gouvernance. Les organismes peuvent être consultatifs, gérés par un conseil d’administration (CA) ou non gérés par un CA.</a:t>
            </a:r>
          </a:p>
          <a:p>
            <a:pPr marL="342900" indent="-342900">
              <a:lnSpc>
                <a:spcPct val="100000"/>
              </a:lnSpc>
              <a:buFont typeface="Wingdings" panose="05000000000000000000" pitchFamily="2" charset="2"/>
              <a:buChar char="§"/>
            </a:pPr>
            <a:r>
              <a:rPr lang="fr-CA" sz="1400" dirty="0"/>
              <a:t>Pour les autres entités, il existe aussi trois catégories de gouvernance. Il y a les sociétés d’État (de la Couronne), les autorités administratives et les bénéficiaires de paiements de transfert. Nous pouvons généralement classer les autres entités dans les secteurs suivants :</a:t>
            </a:r>
          </a:p>
          <a:p>
            <a:pPr marL="1028700" lvl="1" indent="-342900">
              <a:lnSpc>
                <a:spcPct val="100000"/>
              </a:lnSpc>
              <a:buFont typeface="Wingdings" panose="05000000000000000000" pitchFamily="2" charset="2"/>
              <a:buChar char="§"/>
            </a:pPr>
            <a:r>
              <a:rPr lang="fr-CA" sz="1400" dirty="0"/>
              <a:t>Conseils des gouverneurs : collèges et universités</a:t>
            </a:r>
          </a:p>
          <a:p>
            <a:pPr marL="1028700" lvl="1" indent="-342900">
              <a:lnSpc>
                <a:spcPct val="100000"/>
              </a:lnSpc>
              <a:buFont typeface="Wingdings" panose="05000000000000000000" pitchFamily="2" charset="2"/>
              <a:buChar char="§"/>
            </a:pPr>
            <a:r>
              <a:rPr lang="fr-CA" sz="1400" dirty="0"/>
              <a:t>Commissions des services policiers</a:t>
            </a:r>
          </a:p>
          <a:p>
            <a:pPr marL="1028700" lvl="1" indent="-342900">
              <a:lnSpc>
                <a:spcPct val="100000"/>
              </a:lnSpc>
              <a:buFont typeface="Wingdings" panose="05000000000000000000" pitchFamily="2" charset="2"/>
              <a:buChar char="§"/>
            </a:pPr>
            <a:r>
              <a:rPr lang="fr-CA" sz="1400" dirty="0"/>
              <a:t>Conseils de gestion</a:t>
            </a:r>
          </a:p>
          <a:p>
            <a:pPr marL="1028700" lvl="1" indent="-342900">
              <a:lnSpc>
                <a:spcPct val="100000"/>
              </a:lnSpc>
              <a:buFont typeface="Wingdings" panose="05000000000000000000" pitchFamily="2" charset="2"/>
              <a:buChar char="§"/>
            </a:pPr>
            <a:r>
              <a:rPr lang="fr-CA" sz="1400" dirty="0"/>
              <a:t>Conseils de santé</a:t>
            </a:r>
          </a:p>
          <a:p>
            <a:pPr marL="1028700" lvl="1" indent="-342900">
              <a:lnSpc>
                <a:spcPct val="100000"/>
              </a:lnSpc>
              <a:buFont typeface="Wingdings" panose="05000000000000000000" pitchFamily="2" charset="2"/>
              <a:buChar char="§"/>
            </a:pPr>
            <a:r>
              <a:rPr lang="fr-CA" sz="1400" dirty="0"/>
              <a:t>Corporations des professions réglementées</a:t>
            </a:r>
          </a:p>
          <a:p>
            <a:pPr marL="1028700" lvl="1" indent="-342900">
              <a:lnSpc>
                <a:spcPct val="100000"/>
              </a:lnSpc>
              <a:buFont typeface="Wingdings" panose="05000000000000000000" pitchFamily="2" charset="2"/>
              <a:buChar char="§"/>
            </a:pPr>
            <a:r>
              <a:rPr lang="fr-CA" sz="1400" dirty="0"/>
              <a:t>Entités liées aux travaux publics et à l’infrastructure</a:t>
            </a:r>
          </a:p>
          <a:p>
            <a:pPr marL="1028700" lvl="1" indent="-342900">
              <a:lnSpc>
                <a:spcPct val="100000"/>
              </a:lnSpc>
              <a:buFont typeface="Wingdings" panose="05000000000000000000" pitchFamily="2" charset="2"/>
              <a:buChar char="§"/>
            </a:pPr>
            <a:r>
              <a:rPr lang="fr-CA" sz="1400" dirty="0"/>
              <a:t>Corporations, fiducies et fondations</a:t>
            </a:r>
          </a:p>
          <a:p>
            <a:pPr marL="1028700" lvl="1" indent="-342900">
              <a:lnSpc>
                <a:spcPct val="100000"/>
              </a:lnSpc>
              <a:buFont typeface="Wingdings" panose="05000000000000000000" pitchFamily="2" charset="2"/>
              <a:buChar char="§"/>
            </a:pPr>
            <a:r>
              <a:rPr lang="fr-CA" sz="1400" dirty="0"/>
              <a:t>Conseils d’aménagement</a:t>
            </a:r>
          </a:p>
          <a:p>
            <a:pPr marL="1028700" lvl="1" indent="-342900">
              <a:lnSpc>
                <a:spcPct val="100000"/>
              </a:lnSpc>
              <a:buFont typeface="Wingdings" panose="05000000000000000000" pitchFamily="2" charset="2"/>
              <a:buChar char="§"/>
            </a:pPr>
            <a:r>
              <a:rPr lang="fr-CA" sz="1400" dirty="0"/>
              <a:t>Autre</a:t>
            </a:r>
          </a:p>
          <a:p>
            <a:pPr marL="342900" indent="-342900">
              <a:lnSpc>
                <a:spcPct val="100000"/>
              </a:lnSpc>
              <a:buFont typeface="Wingdings" panose="05000000000000000000" pitchFamily="2" charset="2"/>
              <a:buChar char="§"/>
            </a:pPr>
            <a:endParaRPr lang="en-CA" sz="1400" dirty="0"/>
          </a:p>
        </p:txBody>
      </p:sp>
      <p:sp>
        <p:nvSpPr>
          <p:cNvPr id="5" name="Slide Number Placeholder 4">
            <a:extLst>
              <a:ext uri="{FF2B5EF4-FFF2-40B4-BE49-F238E27FC236}">
                <a16:creationId xmlns:a16="http://schemas.microsoft.com/office/drawing/2014/main" id="{55C87DD0-CA97-406F-9096-01B863B34FB5}"/>
              </a:ext>
            </a:extLst>
          </p:cNvPr>
          <p:cNvSpPr>
            <a:spLocks noGrp="1"/>
          </p:cNvSpPr>
          <p:nvPr>
            <p:ph type="sldNum" sz="quarter" idx="12"/>
          </p:nvPr>
        </p:nvSpPr>
        <p:spPr/>
        <p:txBody>
          <a:bodyPr/>
          <a:lstStyle/>
          <a:p>
            <a:fld id="{9CAA33A2-411E-8443-83D0-3263C24E97A5}" type="slidenum">
              <a:rPr lang="en-US" smtClean="0"/>
              <a:pPr/>
              <a:t>10</a:t>
            </a:fld>
            <a:endParaRPr lang="en-US"/>
          </a:p>
        </p:txBody>
      </p:sp>
      <p:sp>
        <p:nvSpPr>
          <p:cNvPr id="6" name="Footer Placeholder 5">
            <a:extLst>
              <a:ext uri="{FF2B5EF4-FFF2-40B4-BE49-F238E27FC236}">
                <a16:creationId xmlns:a16="http://schemas.microsoft.com/office/drawing/2014/main" id="{BFE82CC7-FAEE-4270-A787-6EE00F275656}"/>
              </a:ext>
            </a:extLst>
          </p:cNvPr>
          <p:cNvSpPr>
            <a:spLocks noGrp="1"/>
          </p:cNvSpPr>
          <p:nvPr>
            <p:ph type="ftr" sz="quarter" idx="11"/>
          </p:nvPr>
        </p:nvSpPr>
        <p:spPr>
          <a:xfrm>
            <a:off x="861645" y="6276602"/>
            <a:ext cx="6627726" cy="365125"/>
          </a:xfrm>
        </p:spPr>
        <p:txBody>
          <a:bodyPr/>
          <a:lstStyle/>
          <a:p>
            <a:pPr algn="l"/>
            <a:r>
              <a:rPr lang="fr-CA" dirty="0"/>
              <a:t>Aperçu de la gouvernance des organismes et du rôle des personnes nommées par le gouvernement</a:t>
            </a:r>
          </a:p>
        </p:txBody>
      </p:sp>
    </p:spTree>
    <p:extLst>
      <p:ext uri="{BB962C8B-B14F-4D97-AF65-F5344CB8AC3E}">
        <p14:creationId xmlns:p14="http://schemas.microsoft.com/office/powerpoint/2010/main" val="181104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D753-F9C1-4026-ABB4-FE0D60BBCB0A}"/>
              </a:ext>
            </a:extLst>
          </p:cNvPr>
          <p:cNvSpPr>
            <a:spLocks noGrp="1"/>
          </p:cNvSpPr>
          <p:nvPr>
            <p:ph type="title"/>
          </p:nvPr>
        </p:nvSpPr>
        <p:spPr/>
        <p:txBody>
          <a:bodyPr/>
          <a:lstStyle/>
          <a:p>
            <a:r>
              <a:rPr lang="fr-CA"/>
              <a:t>Relations entre les principaux acteurs</a:t>
            </a:r>
          </a:p>
        </p:txBody>
      </p:sp>
      <p:sp>
        <p:nvSpPr>
          <p:cNvPr id="4" name="Text Placeholder 3">
            <a:extLst>
              <a:ext uri="{FF2B5EF4-FFF2-40B4-BE49-F238E27FC236}">
                <a16:creationId xmlns:a16="http://schemas.microsoft.com/office/drawing/2014/main" id="{DB9B2B01-0015-4917-BD7D-C7AA02A28ABE}"/>
              </a:ext>
            </a:extLst>
          </p:cNvPr>
          <p:cNvSpPr>
            <a:spLocks noGrp="1"/>
          </p:cNvSpPr>
          <p:nvPr>
            <p:ph type="body" idx="13"/>
          </p:nvPr>
        </p:nvSpPr>
        <p:spPr>
          <a:xfrm>
            <a:off x="407451" y="1046747"/>
            <a:ext cx="8456735" cy="376940"/>
          </a:xfrm>
        </p:spPr>
        <p:txBody>
          <a:bodyPr/>
          <a:lstStyle/>
          <a:p>
            <a:r>
              <a:rPr lang="fr-CA" sz="1600" b="1" dirty="0">
                <a:solidFill>
                  <a:srgbClr val="047BC1"/>
                </a:solidFill>
              </a:rPr>
              <a:t>À titre de personne nommée par le gouvernement, votre travail vous amènera à interagir avec une foule de parties intéressées. </a:t>
            </a:r>
          </a:p>
        </p:txBody>
      </p:sp>
      <p:sp>
        <p:nvSpPr>
          <p:cNvPr id="3" name="Content Placeholder 2">
            <a:extLst>
              <a:ext uri="{FF2B5EF4-FFF2-40B4-BE49-F238E27FC236}">
                <a16:creationId xmlns:a16="http://schemas.microsoft.com/office/drawing/2014/main" id="{E966A1A3-FF7B-4AFD-AFA0-00CF04894B07}"/>
              </a:ext>
            </a:extLst>
          </p:cNvPr>
          <p:cNvSpPr>
            <a:spLocks noGrp="1"/>
          </p:cNvSpPr>
          <p:nvPr>
            <p:ph idx="1"/>
          </p:nvPr>
        </p:nvSpPr>
        <p:spPr>
          <a:xfrm>
            <a:off x="441565" y="1528023"/>
            <a:ext cx="8456734" cy="3905475"/>
          </a:xfrm>
        </p:spPr>
        <p:txBody>
          <a:bodyPr>
            <a:normAutofit/>
          </a:bodyPr>
          <a:lstStyle/>
          <a:p>
            <a:pPr>
              <a:lnSpc>
                <a:spcPct val="100000"/>
              </a:lnSpc>
            </a:pPr>
            <a:r>
              <a:rPr lang="fr-CA" sz="1400" dirty="0"/>
              <a:t>Cela pourrait comprendre le personnel d’autres organismes ou entités, d’autres personnes nommées, des membres du public, le personnel du ministère et celui d’autres conseils et organismes. Ces parties intéressées sont des personnes avec qui vous devrez cultiver des relations professionnelles collaboratives. Il est important de comprendre les objectifs liés à chacune de ces relations.</a:t>
            </a:r>
          </a:p>
        </p:txBody>
      </p:sp>
      <p:grpSp>
        <p:nvGrpSpPr>
          <p:cNvPr id="7" name="Group 6" descr="Appointee surrounded by stakeholders with whom appointee needs to develop and maintain relationships. Stakeholders include ministry staff, citizens, minister, agency staff, deputy minister, chair and/or board, agency CEO, responsible ministry, other agencies, other appointees, and other boards.">
            <a:extLst>
              <a:ext uri="{FF2B5EF4-FFF2-40B4-BE49-F238E27FC236}">
                <a16:creationId xmlns:a16="http://schemas.microsoft.com/office/drawing/2014/main" id="{384CC452-7761-413A-A23C-7E48C560700B}"/>
              </a:ext>
            </a:extLst>
          </p:cNvPr>
          <p:cNvGrpSpPr/>
          <p:nvPr/>
        </p:nvGrpSpPr>
        <p:grpSpPr>
          <a:xfrm>
            <a:off x="685858" y="2511122"/>
            <a:ext cx="7808579" cy="3732584"/>
            <a:chOff x="685858" y="2511122"/>
            <a:chExt cx="7808579" cy="3732584"/>
          </a:xfrm>
        </p:grpSpPr>
        <p:pic>
          <p:nvPicPr>
            <p:cNvPr id="8" name="Picture 7">
              <a:extLst>
                <a:ext uri="{FF2B5EF4-FFF2-40B4-BE49-F238E27FC236}">
                  <a16:creationId xmlns:a16="http://schemas.microsoft.com/office/drawing/2014/main" id="{399014CD-4335-4537-B321-31FF3D2029F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21967" y="3624207"/>
              <a:ext cx="4124333" cy="2319938"/>
            </a:xfrm>
            <a:prstGeom prst="rect">
              <a:avLst/>
            </a:prstGeom>
          </p:spPr>
        </p:pic>
        <p:sp>
          <p:nvSpPr>
            <p:cNvPr id="16" name="Oval 15">
              <a:extLst>
                <a:ext uri="{FF2B5EF4-FFF2-40B4-BE49-F238E27FC236}">
                  <a16:creationId xmlns:a16="http://schemas.microsoft.com/office/drawing/2014/main" id="{860D5DCF-C898-4828-8AAB-500A0C6003A5}"/>
                </a:ext>
                <a:ext uri="{C183D7F6-B498-43B3-948B-1728B52AA6E4}">
                  <adec:decorative xmlns:adec="http://schemas.microsoft.com/office/drawing/2017/decorative" val="1"/>
                </a:ext>
              </a:extLst>
            </p:cNvPr>
            <p:cNvSpPr/>
            <p:nvPr/>
          </p:nvSpPr>
          <p:spPr>
            <a:xfrm>
              <a:off x="4038949" y="3847568"/>
              <a:ext cx="1807744" cy="1879905"/>
            </a:xfrm>
            <a:prstGeom prst="ellipse">
              <a:avLst/>
            </a:prstGeom>
            <a:noFill/>
            <a:ln>
              <a:solidFill>
                <a:srgbClr val="047A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p>
          </p:txBody>
        </p:sp>
        <p:grpSp>
          <p:nvGrpSpPr>
            <p:cNvPr id="21" name="Group 20">
              <a:extLst>
                <a:ext uri="{FF2B5EF4-FFF2-40B4-BE49-F238E27FC236}">
                  <a16:creationId xmlns:a16="http://schemas.microsoft.com/office/drawing/2014/main" id="{833AE008-FB54-4AA7-A0B1-6CA41D36CC2B}"/>
                </a:ext>
              </a:extLst>
            </p:cNvPr>
            <p:cNvGrpSpPr/>
            <p:nvPr/>
          </p:nvGrpSpPr>
          <p:grpSpPr>
            <a:xfrm>
              <a:off x="685858" y="3381418"/>
              <a:ext cx="1251284" cy="1167063"/>
              <a:chOff x="974558" y="3068053"/>
              <a:chExt cx="1251284" cy="1167063"/>
            </a:xfrm>
          </p:grpSpPr>
          <p:sp>
            <p:nvSpPr>
              <p:cNvPr id="12" name="Oval 11">
                <a:extLst>
                  <a:ext uri="{FF2B5EF4-FFF2-40B4-BE49-F238E27FC236}">
                    <a16:creationId xmlns:a16="http://schemas.microsoft.com/office/drawing/2014/main" id="{C48BE8F9-D8A5-4320-A2A8-AD073ACF2460}"/>
                  </a:ext>
                </a:extLst>
              </p:cNvPr>
              <p:cNvSpPr/>
              <p:nvPr/>
            </p:nvSpPr>
            <p:spPr>
              <a:xfrm>
                <a:off x="974558" y="3068053"/>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p>
            </p:txBody>
          </p:sp>
          <p:sp>
            <p:nvSpPr>
              <p:cNvPr id="13" name="TextBox 12">
                <a:extLst>
                  <a:ext uri="{FF2B5EF4-FFF2-40B4-BE49-F238E27FC236}">
                    <a16:creationId xmlns:a16="http://schemas.microsoft.com/office/drawing/2014/main" id="{8C6606B6-E4D9-4D98-B20F-17512B809EF2}"/>
                  </a:ext>
                </a:extLst>
              </p:cNvPr>
              <p:cNvSpPr txBox="1"/>
              <p:nvPr/>
            </p:nvSpPr>
            <p:spPr>
              <a:xfrm>
                <a:off x="1094874" y="3507490"/>
                <a:ext cx="974558" cy="276999"/>
              </a:xfrm>
              <a:prstGeom prst="rect">
                <a:avLst/>
              </a:prstGeom>
              <a:noFill/>
              <a:ln>
                <a:noFill/>
              </a:ln>
            </p:spPr>
            <p:txBody>
              <a:bodyPr wrap="square" rtlCol="0">
                <a:spAutoFit/>
              </a:bodyPr>
              <a:lstStyle/>
              <a:p>
                <a:pPr algn="ctr"/>
                <a:r>
                  <a:rPr lang="fr-CA" sz="1200" b="1" dirty="0">
                    <a:solidFill>
                      <a:schemeClr val="bg1"/>
                    </a:solidFill>
                  </a:rPr>
                  <a:t>Citoyens</a:t>
                </a:r>
              </a:p>
            </p:txBody>
          </p:sp>
        </p:grpSp>
        <p:grpSp>
          <p:nvGrpSpPr>
            <p:cNvPr id="22" name="Group 21">
              <a:extLst>
                <a:ext uri="{FF2B5EF4-FFF2-40B4-BE49-F238E27FC236}">
                  <a16:creationId xmlns:a16="http://schemas.microsoft.com/office/drawing/2014/main" id="{7FA1AF99-FC42-4574-B86B-2F40F1AB65A4}"/>
                </a:ext>
              </a:extLst>
            </p:cNvPr>
            <p:cNvGrpSpPr/>
            <p:nvPr/>
          </p:nvGrpSpPr>
          <p:grpSpPr>
            <a:xfrm>
              <a:off x="1491411" y="4444025"/>
              <a:ext cx="1251284" cy="1167063"/>
              <a:chOff x="1600200" y="4974389"/>
              <a:chExt cx="1251284" cy="1167063"/>
            </a:xfrm>
          </p:grpSpPr>
          <p:sp>
            <p:nvSpPr>
              <p:cNvPr id="14" name="Oval 13">
                <a:extLst>
                  <a:ext uri="{FF2B5EF4-FFF2-40B4-BE49-F238E27FC236}">
                    <a16:creationId xmlns:a16="http://schemas.microsoft.com/office/drawing/2014/main" id="{539501B7-3AD6-401C-9139-0D08D8EE96AF}"/>
                  </a:ext>
                </a:extLst>
              </p:cNvPr>
              <p:cNvSpPr/>
              <p:nvPr/>
            </p:nvSpPr>
            <p:spPr>
              <a:xfrm>
                <a:off x="1600200" y="4974389"/>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p>
            </p:txBody>
          </p:sp>
          <p:sp>
            <p:nvSpPr>
              <p:cNvPr id="15" name="TextBox 14">
                <a:extLst>
                  <a:ext uri="{FF2B5EF4-FFF2-40B4-BE49-F238E27FC236}">
                    <a16:creationId xmlns:a16="http://schemas.microsoft.com/office/drawing/2014/main" id="{33DD01A8-BA54-4783-BF07-D6121FB75292}"/>
                  </a:ext>
                </a:extLst>
              </p:cNvPr>
              <p:cNvSpPr txBox="1"/>
              <p:nvPr/>
            </p:nvSpPr>
            <p:spPr>
              <a:xfrm>
                <a:off x="1672392" y="5419420"/>
                <a:ext cx="1094874" cy="276999"/>
              </a:xfrm>
              <a:prstGeom prst="rect">
                <a:avLst/>
              </a:prstGeom>
              <a:noFill/>
              <a:ln>
                <a:noFill/>
              </a:ln>
            </p:spPr>
            <p:txBody>
              <a:bodyPr wrap="square" rtlCol="0">
                <a:spAutoFit/>
              </a:bodyPr>
              <a:lstStyle/>
              <a:p>
                <a:pPr algn="ctr"/>
                <a:r>
                  <a:rPr lang="fr-CA" sz="1200" b="1" dirty="0">
                    <a:solidFill>
                      <a:schemeClr val="bg1"/>
                    </a:solidFill>
                  </a:rPr>
                  <a:t>Ministre</a:t>
                </a:r>
              </a:p>
            </p:txBody>
          </p:sp>
        </p:grpSp>
        <p:grpSp>
          <p:nvGrpSpPr>
            <p:cNvPr id="20" name="Group 19">
              <a:extLst>
                <a:ext uri="{FF2B5EF4-FFF2-40B4-BE49-F238E27FC236}">
                  <a16:creationId xmlns:a16="http://schemas.microsoft.com/office/drawing/2014/main" id="{AB2C576A-648D-4769-87BC-6B95AA231BBE}"/>
                </a:ext>
              </a:extLst>
            </p:cNvPr>
            <p:cNvGrpSpPr/>
            <p:nvPr/>
          </p:nvGrpSpPr>
          <p:grpSpPr>
            <a:xfrm>
              <a:off x="5839643" y="4962557"/>
              <a:ext cx="1251284" cy="1167063"/>
              <a:chOff x="5380094" y="5218302"/>
              <a:chExt cx="1251284" cy="1167063"/>
            </a:xfrm>
          </p:grpSpPr>
          <p:sp>
            <p:nvSpPr>
              <p:cNvPr id="18" name="Oval 17">
                <a:extLst>
                  <a:ext uri="{FF2B5EF4-FFF2-40B4-BE49-F238E27FC236}">
                    <a16:creationId xmlns:a16="http://schemas.microsoft.com/office/drawing/2014/main" id="{2CB0BC03-2D53-4EB3-AF53-B50EF81C8BF9}"/>
                  </a:ext>
                </a:extLst>
              </p:cNvPr>
              <p:cNvSpPr/>
              <p:nvPr/>
            </p:nvSpPr>
            <p:spPr>
              <a:xfrm>
                <a:off x="5380094" y="5218302"/>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p>
            </p:txBody>
          </p:sp>
          <p:sp>
            <p:nvSpPr>
              <p:cNvPr id="19" name="TextBox 18">
                <a:extLst>
                  <a:ext uri="{FF2B5EF4-FFF2-40B4-BE49-F238E27FC236}">
                    <a16:creationId xmlns:a16="http://schemas.microsoft.com/office/drawing/2014/main" id="{94F27DF6-A98C-4C50-AA95-11B9FB0AA553}"/>
                  </a:ext>
                </a:extLst>
              </p:cNvPr>
              <p:cNvSpPr txBox="1"/>
              <p:nvPr/>
            </p:nvSpPr>
            <p:spPr>
              <a:xfrm>
                <a:off x="5452286" y="5601439"/>
                <a:ext cx="1094874" cy="461665"/>
              </a:xfrm>
              <a:prstGeom prst="rect">
                <a:avLst/>
              </a:prstGeom>
              <a:noFill/>
              <a:ln>
                <a:noFill/>
              </a:ln>
            </p:spPr>
            <p:txBody>
              <a:bodyPr wrap="square" rtlCol="0">
                <a:spAutoFit/>
              </a:bodyPr>
              <a:lstStyle/>
              <a:p>
                <a:pPr algn="ctr"/>
                <a:r>
                  <a:rPr lang="fr-CA" sz="1200" b="1" dirty="0">
                    <a:solidFill>
                      <a:schemeClr val="bg1"/>
                    </a:solidFill>
                  </a:rPr>
                  <a:t>Président ou conseil</a:t>
                </a:r>
              </a:p>
            </p:txBody>
          </p:sp>
        </p:grpSp>
        <p:grpSp>
          <p:nvGrpSpPr>
            <p:cNvPr id="23" name="Group 22">
              <a:extLst>
                <a:ext uri="{FF2B5EF4-FFF2-40B4-BE49-F238E27FC236}">
                  <a16:creationId xmlns:a16="http://schemas.microsoft.com/office/drawing/2014/main" id="{A339DB8B-1A27-418F-8585-8E83B23EE990}"/>
                </a:ext>
              </a:extLst>
            </p:cNvPr>
            <p:cNvGrpSpPr/>
            <p:nvPr/>
          </p:nvGrpSpPr>
          <p:grpSpPr>
            <a:xfrm>
              <a:off x="4924469" y="2680505"/>
              <a:ext cx="1251284" cy="1167063"/>
              <a:chOff x="5380094" y="5218302"/>
              <a:chExt cx="1251284" cy="1167063"/>
            </a:xfrm>
          </p:grpSpPr>
          <p:sp>
            <p:nvSpPr>
              <p:cNvPr id="24" name="Oval 23">
                <a:extLst>
                  <a:ext uri="{FF2B5EF4-FFF2-40B4-BE49-F238E27FC236}">
                    <a16:creationId xmlns:a16="http://schemas.microsoft.com/office/drawing/2014/main" id="{3864CAE2-369C-4776-B54C-DD35AAACF1CB}"/>
                  </a:ext>
                </a:extLst>
              </p:cNvPr>
              <p:cNvSpPr/>
              <p:nvPr/>
            </p:nvSpPr>
            <p:spPr>
              <a:xfrm>
                <a:off x="5380094" y="5218302"/>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p>
            </p:txBody>
          </p:sp>
          <p:sp>
            <p:nvSpPr>
              <p:cNvPr id="25" name="TextBox 24">
                <a:extLst>
                  <a:ext uri="{FF2B5EF4-FFF2-40B4-BE49-F238E27FC236}">
                    <a16:creationId xmlns:a16="http://schemas.microsoft.com/office/drawing/2014/main" id="{0C045681-A5AE-4C72-9C3F-32CCE81D0EAA}"/>
                  </a:ext>
                </a:extLst>
              </p:cNvPr>
              <p:cNvSpPr txBox="1"/>
              <p:nvPr/>
            </p:nvSpPr>
            <p:spPr>
              <a:xfrm>
                <a:off x="5464318" y="5495025"/>
                <a:ext cx="1094874" cy="461665"/>
              </a:xfrm>
              <a:prstGeom prst="rect">
                <a:avLst/>
              </a:prstGeom>
              <a:noFill/>
              <a:ln>
                <a:noFill/>
              </a:ln>
            </p:spPr>
            <p:txBody>
              <a:bodyPr wrap="square" rtlCol="0">
                <a:spAutoFit/>
              </a:bodyPr>
              <a:lstStyle/>
              <a:p>
                <a:pPr algn="ctr"/>
                <a:r>
                  <a:rPr lang="fr-CA" sz="1200" b="1">
                    <a:solidFill>
                      <a:schemeClr val="bg1"/>
                    </a:solidFill>
                  </a:rPr>
                  <a:t>Autres organismes</a:t>
                </a:r>
              </a:p>
            </p:txBody>
          </p:sp>
        </p:grpSp>
        <p:grpSp>
          <p:nvGrpSpPr>
            <p:cNvPr id="26" name="Group 25">
              <a:extLst>
                <a:ext uri="{FF2B5EF4-FFF2-40B4-BE49-F238E27FC236}">
                  <a16:creationId xmlns:a16="http://schemas.microsoft.com/office/drawing/2014/main" id="{82E7CD03-1A4C-4389-9BDE-0B81E81C5862}"/>
                </a:ext>
              </a:extLst>
            </p:cNvPr>
            <p:cNvGrpSpPr/>
            <p:nvPr/>
          </p:nvGrpSpPr>
          <p:grpSpPr>
            <a:xfrm>
              <a:off x="6602861" y="2511122"/>
              <a:ext cx="1251284" cy="1167063"/>
              <a:chOff x="5380094" y="5218302"/>
              <a:chExt cx="1251284" cy="1167063"/>
            </a:xfrm>
          </p:grpSpPr>
          <p:sp>
            <p:nvSpPr>
              <p:cNvPr id="27" name="Oval 26">
                <a:extLst>
                  <a:ext uri="{FF2B5EF4-FFF2-40B4-BE49-F238E27FC236}">
                    <a16:creationId xmlns:a16="http://schemas.microsoft.com/office/drawing/2014/main" id="{2691EF00-81E2-426D-AC4F-8616EFA22E06}"/>
                  </a:ext>
                </a:extLst>
              </p:cNvPr>
              <p:cNvSpPr/>
              <p:nvPr/>
            </p:nvSpPr>
            <p:spPr>
              <a:xfrm>
                <a:off x="5380094" y="5218302"/>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p>
            </p:txBody>
          </p:sp>
          <p:sp>
            <p:nvSpPr>
              <p:cNvPr id="28" name="TextBox 27">
                <a:extLst>
                  <a:ext uri="{FF2B5EF4-FFF2-40B4-BE49-F238E27FC236}">
                    <a16:creationId xmlns:a16="http://schemas.microsoft.com/office/drawing/2014/main" id="{CC86CF76-A7B9-44C0-8732-167E095449AD}"/>
                  </a:ext>
                </a:extLst>
              </p:cNvPr>
              <p:cNvSpPr txBox="1"/>
              <p:nvPr/>
            </p:nvSpPr>
            <p:spPr>
              <a:xfrm>
                <a:off x="5464318" y="5495025"/>
                <a:ext cx="1094874" cy="461665"/>
              </a:xfrm>
              <a:prstGeom prst="rect">
                <a:avLst/>
              </a:prstGeom>
              <a:noFill/>
              <a:ln>
                <a:noFill/>
              </a:ln>
            </p:spPr>
            <p:txBody>
              <a:bodyPr wrap="square" rtlCol="0">
                <a:spAutoFit/>
              </a:bodyPr>
              <a:lstStyle/>
              <a:p>
                <a:pPr algn="ctr"/>
                <a:r>
                  <a:rPr lang="fr-CA" sz="1200" b="1" dirty="0">
                    <a:solidFill>
                      <a:schemeClr val="bg1"/>
                    </a:solidFill>
                  </a:rPr>
                  <a:t>Autres conseils</a:t>
                </a:r>
              </a:p>
            </p:txBody>
          </p:sp>
        </p:grpSp>
        <p:grpSp>
          <p:nvGrpSpPr>
            <p:cNvPr id="32" name="Group 31">
              <a:extLst>
                <a:ext uri="{FF2B5EF4-FFF2-40B4-BE49-F238E27FC236}">
                  <a16:creationId xmlns:a16="http://schemas.microsoft.com/office/drawing/2014/main" id="{AB8DE8F2-B7DF-4175-85C0-7E590D888FD7}"/>
                </a:ext>
              </a:extLst>
            </p:cNvPr>
            <p:cNvGrpSpPr/>
            <p:nvPr/>
          </p:nvGrpSpPr>
          <p:grpSpPr>
            <a:xfrm>
              <a:off x="5871549" y="3630742"/>
              <a:ext cx="1251284" cy="1167063"/>
              <a:chOff x="974558" y="3068053"/>
              <a:chExt cx="1251284" cy="1167063"/>
            </a:xfrm>
          </p:grpSpPr>
          <p:sp>
            <p:nvSpPr>
              <p:cNvPr id="33" name="Oval 32">
                <a:extLst>
                  <a:ext uri="{FF2B5EF4-FFF2-40B4-BE49-F238E27FC236}">
                    <a16:creationId xmlns:a16="http://schemas.microsoft.com/office/drawing/2014/main" id="{0BBAB926-98DE-497B-BA5A-C6D59508E58A}"/>
                  </a:ext>
                </a:extLst>
              </p:cNvPr>
              <p:cNvSpPr/>
              <p:nvPr/>
            </p:nvSpPr>
            <p:spPr>
              <a:xfrm>
                <a:off x="974558" y="3068053"/>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p>
            </p:txBody>
          </p:sp>
          <p:sp>
            <p:nvSpPr>
              <p:cNvPr id="34" name="TextBox 33">
                <a:extLst>
                  <a:ext uri="{FF2B5EF4-FFF2-40B4-BE49-F238E27FC236}">
                    <a16:creationId xmlns:a16="http://schemas.microsoft.com/office/drawing/2014/main" id="{127EF190-4F8B-4D5B-A510-C25C608A8B5E}"/>
                  </a:ext>
                </a:extLst>
              </p:cNvPr>
              <p:cNvSpPr txBox="1"/>
              <p:nvPr/>
            </p:nvSpPr>
            <p:spPr>
              <a:xfrm>
                <a:off x="987582" y="3368622"/>
                <a:ext cx="1238260" cy="461665"/>
              </a:xfrm>
              <a:prstGeom prst="rect">
                <a:avLst/>
              </a:prstGeom>
              <a:noFill/>
              <a:ln>
                <a:noFill/>
              </a:ln>
            </p:spPr>
            <p:txBody>
              <a:bodyPr wrap="square" rtlCol="0">
                <a:spAutoFit/>
              </a:bodyPr>
              <a:lstStyle/>
              <a:p>
                <a:pPr algn="ctr"/>
                <a:r>
                  <a:rPr lang="fr-CA" sz="1200" b="1">
                    <a:solidFill>
                      <a:schemeClr val="bg1"/>
                    </a:solidFill>
                  </a:rPr>
                  <a:t>Ministère responsable</a:t>
                </a:r>
              </a:p>
            </p:txBody>
          </p:sp>
        </p:grpSp>
        <p:grpSp>
          <p:nvGrpSpPr>
            <p:cNvPr id="35" name="Group 34">
              <a:extLst>
                <a:ext uri="{FF2B5EF4-FFF2-40B4-BE49-F238E27FC236}">
                  <a16:creationId xmlns:a16="http://schemas.microsoft.com/office/drawing/2014/main" id="{8DFB0500-2E2F-4FD8-AC7F-010384F4D840}"/>
                </a:ext>
              </a:extLst>
            </p:cNvPr>
            <p:cNvGrpSpPr/>
            <p:nvPr/>
          </p:nvGrpSpPr>
          <p:grpSpPr>
            <a:xfrm>
              <a:off x="3523708" y="2748736"/>
              <a:ext cx="1263316" cy="1167063"/>
              <a:chOff x="974558" y="3068053"/>
              <a:chExt cx="1263316" cy="1167063"/>
            </a:xfrm>
          </p:grpSpPr>
          <p:sp>
            <p:nvSpPr>
              <p:cNvPr id="36" name="Oval 35">
                <a:extLst>
                  <a:ext uri="{FF2B5EF4-FFF2-40B4-BE49-F238E27FC236}">
                    <a16:creationId xmlns:a16="http://schemas.microsoft.com/office/drawing/2014/main" id="{DD3F9D36-6DFC-4753-90A0-F4EFD7828363}"/>
                  </a:ext>
                </a:extLst>
              </p:cNvPr>
              <p:cNvSpPr/>
              <p:nvPr/>
            </p:nvSpPr>
            <p:spPr>
              <a:xfrm>
                <a:off x="974558" y="3068053"/>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p>
            </p:txBody>
          </p:sp>
          <p:sp>
            <p:nvSpPr>
              <p:cNvPr id="37" name="TextBox 36">
                <a:extLst>
                  <a:ext uri="{FF2B5EF4-FFF2-40B4-BE49-F238E27FC236}">
                    <a16:creationId xmlns:a16="http://schemas.microsoft.com/office/drawing/2014/main" id="{E40B0F03-BCA5-4452-859C-F0A16BA58344}"/>
                  </a:ext>
                </a:extLst>
              </p:cNvPr>
              <p:cNvSpPr txBox="1"/>
              <p:nvPr/>
            </p:nvSpPr>
            <p:spPr>
              <a:xfrm>
                <a:off x="999614" y="3209617"/>
                <a:ext cx="1238260" cy="830997"/>
              </a:xfrm>
              <a:prstGeom prst="rect">
                <a:avLst/>
              </a:prstGeom>
              <a:noFill/>
              <a:ln>
                <a:noFill/>
              </a:ln>
            </p:spPr>
            <p:txBody>
              <a:bodyPr wrap="square" rtlCol="0">
                <a:spAutoFit/>
              </a:bodyPr>
              <a:lstStyle/>
              <a:p>
                <a:pPr algn="ctr"/>
                <a:r>
                  <a:rPr lang="fr-CA" sz="1200" b="1" dirty="0">
                    <a:solidFill>
                      <a:schemeClr val="bg1"/>
                    </a:solidFill>
                  </a:rPr>
                  <a:t>Autres personnes nommées par le gouvernement</a:t>
                </a:r>
              </a:p>
            </p:txBody>
          </p:sp>
        </p:grpSp>
        <p:grpSp>
          <p:nvGrpSpPr>
            <p:cNvPr id="39" name="Group 38">
              <a:extLst>
                <a:ext uri="{FF2B5EF4-FFF2-40B4-BE49-F238E27FC236}">
                  <a16:creationId xmlns:a16="http://schemas.microsoft.com/office/drawing/2014/main" id="{6CDC1970-4052-40C4-8AC0-83203B0A3931}"/>
                </a:ext>
              </a:extLst>
            </p:cNvPr>
            <p:cNvGrpSpPr/>
            <p:nvPr/>
          </p:nvGrpSpPr>
          <p:grpSpPr>
            <a:xfrm>
              <a:off x="1909665" y="2779037"/>
              <a:ext cx="1251284" cy="1167063"/>
              <a:chOff x="974558" y="3068053"/>
              <a:chExt cx="1251284" cy="1167063"/>
            </a:xfrm>
          </p:grpSpPr>
          <p:sp>
            <p:nvSpPr>
              <p:cNvPr id="40" name="Oval 39">
                <a:extLst>
                  <a:ext uri="{FF2B5EF4-FFF2-40B4-BE49-F238E27FC236}">
                    <a16:creationId xmlns:a16="http://schemas.microsoft.com/office/drawing/2014/main" id="{4D2168E3-D037-4988-B89F-B4208423446F}"/>
                  </a:ext>
                </a:extLst>
              </p:cNvPr>
              <p:cNvSpPr/>
              <p:nvPr/>
            </p:nvSpPr>
            <p:spPr>
              <a:xfrm>
                <a:off x="974558" y="3068053"/>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p>
            </p:txBody>
          </p:sp>
          <p:sp>
            <p:nvSpPr>
              <p:cNvPr id="41" name="TextBox 40">
                <a:extLst>
                  <a:ext uri="{FF2B5EF4-FFF2-40B4-BE49-F238E27FC236}">
                    <a16:creationId xmlns:a16="http://schemas.microsoft.com/office/drawing/2014/main" id="{FF3D78B7-8281-45B3-8051-FC2D368A0659}"/>
                  </a:ext>
                </a:extLst>
              </p:cNvPr>
              <p:cNvSpPr txBox="1"/>
              <p:nvPr/>
            </p:nvSpPr>
            <p:spPr>
              <a:xfrm>
                <a:off x="987582" y="3472319"/>
                <a:ext cx="1238260" cy="461665"/>
              </a:xfrm>
              <a:prstGeom prst="rect">
                <a:avLst/>
              </a:prstGeom>
              <a:noFill/>
              <a:ln>
                <a:noFill/>
              </a:ln>
            </p:spPr>
            <p:txBody>
              <a:bodyPr wrap="square" rtlCol="0">
                <a:spAutoFit/>
              </a:bodyPr>
              <a:lstStyle/>
              <a:p>
                <a:pPr algn="ctr"/>
                <a:r>
                  <a:rPr lang="fr-CA" sz="1200" b="1" dirty="0">
                    <a:solidFill>
                      <a:schemeClr val="bg1"/>
                    </a:solidFill>
                  </a:rPr>
                  <a:t>Personnel du ministère</a:t>
                </a:r>
              </a:p>
            </p:txBody>
          </p:sp>
        </p:grpSp>
        <p:grpSp>
          <p:nvGrpSpPr>
            <p:cNvPr id="42" name="Group 41">
              <a:extLst>
                <a:ext uri="{FF2B5EF4-FFF2-40B4-BE49-F238E27FC236}">
                  <a16:creationId xmlns:a16="http://schemas.microsoft.com/office/drawing/2014/main" id="{9F204A3D-303E-433D-AFDD-84EC5015B5A2}"/>
                </a:ext>
              </a:extLst>
            </p:cNvPr>
            <p:cNvGrpSpPr/>
            <p:nvPr/>
          </p:nvGrpSpPr>
          <p:grpSpPr>
            <a:xfrm>
              <a:off x="2760340" y="3836172"/>
              <a:ext cx="1278609" cy="1167063"/>
              <a:chOff x="974558" y="3068053"/>
              <a:chExt cx="1278609" cy="1167063"/>
            </a:xfrm>
          </p:grpSpPr>
          <p:sp>
            <p:nvSpPr>
              <p:cNvPr id="43" name="Oval 42">
                <a:extLst>
                  <a:ext uri="{FF2B5EF4-FFF2-40B4-BE49-F238E27FC236}">
                    <a16:creationId xmlns:a16="http://schemas.microsoft.com/office/drawing/2014/main" id="{14638F3A-F9D8-48D8-B024-3EB5D324F991}"/>
                  </a:ext>
                </a:extLst>
              </p:cNvPr>
              <p:cNvSpPr/>
              <p:nvPr/>
            </p:nvSpPr>
            <p:spPr>
              <a:xfrm>
                <a:off x="974558" y="3068053"/>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p>
            </p:txBody>
          </p:sp>
          <p:sp>
            <p:nvSpPr>
              <p:cNvPr id="44" name="TextBox 43">
                <a:extLst>
                  <a:ext uri="{FF2B5EF4-FFF2-40B4-BE49-F238E27FC236}">
                    <a16:creationId xmlns:a16="http://schemas.microsoft.com/office/drawing/2014/main" id="{FFD765C3-BE69-44DF-9D21-989F04846D3B}"/>
                  </a:ext>
                </a:extLst>
              </p:cNvPr>
              <p:cNvSpPr txBox="1"/>
              <p:nvPr/>
            </p:nvSpPr>
            <p:spPr>
              <a:xfrm>
                <a:off x="1014907" y="3191236"/>
                <a:ext cx="1238260" cy="830997"/>
              </a:xfrm>
              <a:prstGeom prst="rect">
                <a:avLst/>
              </a:prstGeom>
              <a:noFill/>
              <a:ln>
                <a:noFill/>
              </a:ln>
            </p:spPr>
            <p:txBody>
              <a:bodyPr wrap="square" rtlCol="0">
                <a:spAutoFit/>
              </a:bodyPr>
              <a:lstStyle/>
              <a:p>
                <a:pPr algn="ctr"/>
                <a:r>
                  <a:rPr lang="fr-CA" sz="1200" b="1">
                    <a:solidFill>
                      <a:schemeClr val="bg1"/>
                    </a:solidFill>
                  </a:rPr>
                  <a:t>Personnel des autres organismes et ministères</a:t>
                </a:r>
              </a:p>
            </p:txBody>
          </p:sp>
        </p:grpSp>
        <p:grpSp>
          <p:nvGrpSpPr>
            <p:cNvPr id="45" name="Group 44">
              <a:extLst>
                <a:ext uri="{FF2B5EF4-FFF2-40B4-BE49-F238E27FC236}">
                  <a16:creationId xmlns:a16="http://schemas.microsoft.com/office/drawing/2014/main" id="{3CBCAEAC-AF4B-4280-A1F4-FF74AC8594F6}"/>
                </a:ext>
              </a:extLst>
            </p:cNvPr>
            <p:cNvGrpSpPr/>
            <p:nvPr/>
          </p:nvGrpSpPr>
          <p:grpSpPr>
            <a:xfrm>
              <a:off x="7243153" y="4344821"/>
              <a:ext cx="1251284" cy="1167063"/>
              <a:chOff x="974558" y="3068053"/>
              <a:chExt cx="1251284" cy="1167063"/>
            </a:xfrm>
          </p:grpSpPr>
          <p:sp>
            <p:nvSpPr>
              <p:cNvPr id="46" name="Oval 45">
                <a:extLst>
                  <a:ext uri="{FF2B5EF4-FFF2-40B4-BE49-F238E27FC236}">
                    <a16:creationId xmlns:a16="http://schemas.microsoft.com/office/drawing/2014/main" id="{BA805D92-D474-401C-88B4-DFDEFC326321}"/>
                  </a:ext>
                </a:extLst>
              </p:cNvPr>
              <p:cNvSpPr/>
              <p:nvPr/>
            </p:nvSpPr>
            <p:spPr>
              <a:xfrm>
                <a:off x="974558" y="3068053"/>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p>
            </p:txBody>
          </p:sp>
          <p:sp>
            <p:nvSpPr>
              <p:cNvPr id="47" name="TextBox 46">
                <a:extLst>
                  <a:ext uri="{FF2B5EF4-FFF2-40B4-BE49-F238E27FC236}">
                    <a16:creationId xmlns:a16="http://schemas.microsoft.com/office/drawing/2014/main" id="{6631EE59-2DBF-47AD-83CA-5DD0B308EFB3}"/>
                  </a:ext>
                </a:extLst>
              </p:cNvPr>
              <p:cNvSpPr txBox="1"/>
              <p:nvPr/>
            </p:nvSpPr>
            <p:spPr>
              <a:xfrm>
                <a:off x="987582" y="3452846"/>
                <a:ext cx="1238260" cy="461665"/>
              </a:xfrm>
              <a:prstGeom prst="rect">
                <a:avLst/>
              </a:prstGeom>
              <a:noFill/>
              <a:ln>
                <a:noFill/>
              </a:ln>
            </p:spPr>
            <p:txBody>
              <a:bodyPr wrap="square" rtlCol="0">
                <a:spAutoFit/>
              </a:bodyPr>
              <a:lstStyle/>
              <a:p>
                <a:pPr algn="ctr"/>
                <a:r>
                  <a:rPr lang="fr-CA" sz="1200" b="1">
                    <a:solidFill>
                      <a:schemeClr val="bg1"/>
                    </a:solidFill>
                  </a:rPr>
                  <a:t>DG des organisations</a:t>
                </a:r>
              </a:p>
            </p:txBody>
          </p:sp>
        </p:grpSp>
        <p:grpSp>
          <p:nvGrpSpPr>
            <p:cNvPr id="48" name="Group 47">
              <a:extLst>
                <a:ext uri="{FF2B5EF4-FFF2-40B4-BE49-F238E27FC236}">
                  <a16:creationId xmlns:a16="http://schemas.microsoft.com/office/drawing/2014/main" id="{CD967F87-0581-466B-9D75-21D495D8FC65}"/>
                </a:ext>
              </a:extLst>
            </p:cNvPr>
            <p:cNvGrpSpPr/>
            <p:nvPr/>
          </p:nvGrpSpPr>
          <p:grpSpPr>
            <a:xfrm>
              <a:off x="2965195" y="5076643"/>
              <a:ext cx="1251284" cy="1167063"/>
              <a:chOff x="1600200" y="4974389"/>
              <a:chExt cx="1251284" cy="1167063"/>
            </a:xfrm>
          </p:grpSpPr>
          <p:sp>
            <p:nvSpPr>
              <p:cNvPr id="49" name="Oval 48">
                <a:extLst>
                  <a:ext uri="{FF2B5EF4-FFF2-40B4-BE49-F238E27FC236}">
                    <a16:creationId xmlns:a16="http://schemas.microsoft.com/office/drawing/2014/main" id="{B666965C-A557-4746-B2D5-E9F101C7AC27}"/>
                  </a:ext>
                </a:extLst>
              </p:cNvPr>
              <p:cNvSpPr/>
              <p:nvPr/>
            </p:nvSpPr>
            <p:spPr>
              <a:xfrm>
                <a:off x="1600200" y="4974389"/>
                <a:ext cx="1251284" cy="1167063"/>
              </a:xfrm>
              <a:prstGeom prst="ellipse">
                <a:avLst/>
              </a:prstGeom>
              <a:solidFill>
                <a:srgbClr val="04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p>
            </p:txBody>
          </p:sp>
          <p:sp>
            <p:nvSpPr>
              <p:cNvPr id="50" name="TextBox 49">
                <a:extLst>
                  <a:ext uri="{FF2B5EF4-FFF2-40B4-BE49-F238E27FC236}">
                    <a16:creationId xmlns:a16="http://schemas.microsoft.com/office/drawing/2014/main" id="{C1BC4C93-28B5-4C37-93AE-409DD8F66DB7}"/>
                  </a:ext>
                </a:extLst>
              </p:cNvPr>
              <p:cNvSpPr txBox="1"/>
              <p:nvPr/>
            </p:nvSpPr>
            <p:spPr>
              <a:xfrm>
                <a:off x="1689481" y="5433848"/>
                <a:ext cx="1094874" cy="276999"/>
              </a:xfrm>
              <a:prstGeom prst="rect">
                <a:avLst/>
              </a:prstGeom>
              <a:noFill/>
              <a:ln>
                <a:noFill/>
              </a:ln>
            </p:spPr>
            <p:txBody>
              <a:bodyPr wrap="square" rtlCol="0">
                <a:spAutoFit/>
              </a:bodyPr>
              <a:lstStyle/>
              <a:p>
                <a:pPr algn="ctr"/>
                <a:r>
                  <a:rPr lang="fr-CA" sz="1200" b="1" dirty="0">
                    <a:solidFill>
                      <a:schemeClr val="bg1"/>
                    </a:solidFill>
                  </a:rPr>
                  <a:t>Sous-ministre</a:t>
                </a:r>
              </a:p>
            </p:txBody>
          </p:sp>
        </p:grpSp>
      </p:grpSp>
      <p:sp>
        <p:nvSpPr>
          <p:cNvPr id="5" name="Slide Number Placeholder 4">
            <a:extLst>
              <a:ext uri="{FF2B5EF4-FFF2-40B4-BE49-F238E27FC236}">
                <a16:creationId xmlns:a16="http://schemas.microsoft.com/office/drawing/2014/main" id="{807E076F-BEDC-4FF1-900D-8023BC9AD94F}"/>
              </a:ext>
            </a:extLst>
          </p:cNvPr>
          <p:cNvSpPr>
            <a:spLocks noGrp="1"/>
          </p:cNvSpPr>
          <p:nvPr>
            <p:ph type="sldNum" sz="quarter" idx="12"/>
          </p:nvPr>
        </p:nvSpPr>
        <p:spPr/>
        <p:txBody>
          <a:bodyPr/>
          <a:lstStyle/>
          <a:p>
            <a:fld id="{9CAA33A2-411E-8443-83D0-3263C24E97A5}" type="slidenum">
              <a:rPr lang="en-US" smtClean="0"/>
              <a:pPr/>
              <a:t>11</a:t>
            </a:fld>
            <a:endParaRPr lang="en-US"/>
          </a:p>
        </p:txBody>
      </p:sp>
      <p:sp>
        <p:nvSpPr>
          <p:cNvPr id="6" name="Footer Placeholder 5">
            <a:extLst>
              <a:ext uri="{FF2B5EF4-FFF2-40B4-BE49-F238E27FC236}">
                <a16:creationId xmlns:a16="http://schemas.microsoft.com/office/drawing/2014/main" id="{64011C3C-1B1E-42C8-A286-01E510ED1CB1}"/>
              </a:ext>
            </a:extLst>
          </p:cNvPr>
          <p:cNvSpPr>
            <a:spLocks noGrp="1"/>
          </p:cNvSpPr>
          <p:nvPr>
            <p:ph type="ftr" sz="quarter" idx="11"/>
          </p:nvPr>
        </p:nvSpPr>
        <p:spPr>
          <a:xfrm>
            <a:off x="861645" y="6276602"/>
            <a:ext cx="6558058" cy="365125"/>
          </a:xfrm>
        </p:spPr>
        <p:txBody>
          <a:bodyPr/>
          <a:lstStyle/>
          <a:p>
            <a:pPr algn="l"/>
            <a:r>
              <a:rPr lang="fr-CA" dirty="0"/>
              <a:t>Aperçu de la gouvernance des organismes et du rôle des personnes nommées par le gouvernement</a:t>
            </a:r>
          </a:p>
        </p:txBody>
      </p:sp>
    </p:spTree>
    <p:extLst>
      <p:ext uri="{BB962C8B-B14F-4D97-AF65-F5344CB8AC3E}">
        <p14:creationId xmlns:p14="http://schemas.microsoft.com/office/powerpoint/2010/main" val="303542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22B6-3B64-8B4F-A0F0-5E57B4DCD027}"/>
              </a:ext>
            </a:extLst>
          </p:cNvPr>
          <p:cNvSpPr>
            <a:spLocks noGrp="1"/>
          </p:cNvSpPr>
          <p:nvPr>
            <p:ph type="title"/>
          </p:nvPr>
        </p:nvSpPr>
        <p:spPr/>
        <p:txBody>
          <a:bodyPr/>
          <a:lstStyle/>
          <a:p>
            <a:r>
              <a:rPr lang="fr-CA"/>
              <a:t>Gouvernance et responsabilités</a:t>
            </a:r>
          </a:p>
        </p:txBody>
      </p:sp>
    </p:spTree>
    <p:extLst>
      <p:ext uri="{BB962C8B-B14F-4D97-AF65-F5344CB8AC3E}">
        <p14:creationId xmlns:p14="http://schemas.microsoft.com/office/powerpoint/2010/main" val="263342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D28C-FEBC-44E6-9E7F-9D108FD3AB82}"/>
              </a:ext>
            </a:extLst>
          </p:cNvPr>
          <p:cNvSpPr>
            <a:spLocks noGrp="1"/>
          </p:cNvSpPr>
          <p:nvPr>
            <p:ph type="title"/>
          </p:nvPr>
        </p:nvSpPr>
        <p:spPr/>
        <p:txBody>
          <a:bodyPr/>
          <a:lstStyle/>
          <a:p>
            <a:r>
              <a:rPr lang="fr-CA"/>
              <a:t>Gouvernance et responsabilités d’un organisme</a:t>
            </a:r>
          </a:p>
        </p:txBody>
      </p:sp>
      <p:sp>
        <p:nvSpPr>
          <p:cNvPr id="7" name="Text Placeholder 3">
            <a:extLst>
              <a:ext uri="{FF2B5EF4-FFF2-40B4-BE49-F238E27FC236}">
                <a16:creationId xmlns:a16="http://schemas.microsoft.com/office/drawing/2014/main" id="{C3F828EA-B3D3-438B-B6A9-18A2A52F8AC0}"/>
              </a:ext>
            </a:extLst>
          </p:cNvPr>
          <p:cNvSpPr txBox="1">
            <a:spLocks/>
          </p:cNvSpPr>
          <p:nvPr/>
        </p:nvSpPr>
        <p:spPr>
          <a:xfrm>
            <a:off x="350890" y="911114"/>
            <a:ext cx="8265208" cy="794085"/>
          </a:xfrm>
          <a:prstGeom prst="rect">
            <a:avLst/>
          </a:prstGeom>
        </p:spPr>
        <p:txBody>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b="1" dirty="0">
                <a:solidFill>
                  <a:srgbClr val="047BC1"/>
                </a:solidFill>
              </a:rPr>
              <a:t>La gouvernance décrit qui, au sein de l’organisme ou de l’entité, a le pouvoir décisionnel, la façon dont les décisions sont prises et la façon dont l’organisme rend des comptes à ses parties intéressées. Une bonne gouvernance aide un organisme à accomplir son mandat et à atteindre ses buts et objectifs.</a:t>
            </a:r>
          </a:p>
        </p:txBody>
      </p:sp>
      <p:sp>
        <p:nvSpPr>
          <p:cNvPr id="3" name="Content Placeholder 2">
            <a:extLst>
              <a:ext uri="{FF2B5EF4-FFF2-40B4-BE49-F238E27FC236}">
                <a16:creationId xmlns:a16="http://schemas.microsoft.com/office/drawing/2014/main" id="{F46894CA-0499-4DFC-A39B-85A9579B98C3}"/>
              </a:ext>
            </a:extLst>
          </p:cNvPr>
          <p:cNvSpPr>
            <a:spLocks noGrp="1"/>
          </p:cNvSpPr>
          <p:nvPr>
            <p:ph idx="1"/>
          </p:nvPr>
        </p:nvSpPr>
        <p:spPr>
          <a:xfrm>
            <a:off x="350890" y="1927870"/>
            <a:ext cx="8453140" cy="4254269"/>
          </a:xfrm>
          <a:solidFill>
            <a:srgbClr val="D1E7F3"/>
          </a:solidFill>
        </p:spPr>
        <p:txBody>
          <a:bodyPr>
            <a:noAutofit/>
          </a:bodyPr>
          <a:lstStyle/>
          <a:p>
            <a:pPr marL="342900" indent="-342900">
              <a:lnSpc>
                <a:spcPct val="100000"/>
              </a:lnSpc>
              <a:buFont typeface="Wingdings" panose="05000000000000000000" pitchFamily="2" charset="2"/>
              <a:buChar char="§"/>
            </a:pPr>
            <a:r>
              <a:rPr lang="fr-CA" sz="1400" dirty="0"/>
              <a:t>La structure de gouvernance et de responsabilités pour un organisme gouvernemental est précisée dans un instrument législatif, comme une loi, un règlement ou un décret. Selon le type d’organisme, elle pourra également être décrite dans un protocole d’entente ou un mandat.</a:t>
            </a:r>
          </a:p>
          <a:p>
            <a:pPr marL="342900" indent="-342900">
              <a:lnSpc>
                <a:spcPct val="100000"/>
              </a:lnSpc>
              <a:buFont typeface="Wingdings" panose="05000000000000000000" pitchFamily="2" charset="2"/>
              <a:buChar char="§"/>
            </a:pPr>
            <a:r>
              <a:rPr lang="fr-CA" sz="1400" dirty="0"/>
              <a:t>L’Assemblée législative, le Conseil des ministres et les ministres ont des rôles importants à jouer dans la gouvernance des organismes gouvernementaux.</a:t>
            </a:r>
          </a:p>
          <a:p>
            <a:pPr marL="342900" indent="-342900">
              <a:lnSpc>
                <a:spcPct val="100000"/>
              </a:lnSpc>
              <a:buFont typeface="Wingdings" panose="05000000000000000000" pitchFamily="2" charset="2"/>
              <a:buChar char="§"/>
            </a:pPr>
            <a:r>
              <a:rPr lang="fr-CA" sz="1400" dirty="0"/>
              <a:t>Le système de gouvernance de l’Ontario se divise en trois sections : législative, exécutive et judiciaire.</a:t>
            </a:r>
          </a:p>
          <a:p>
            <a:pPr marL="1028700" lvl="1" indent="-342900">
              <a:lnSpc>
                <a:spcPct val="100000"/>
              </a:lnSpc>
              <a:buFont typeface="Wingdings" panose="05000000000000000000" pitchFamily="2" charset="2"/>
              <a:buChar char="§"/>
            </a:pPr>
            <a:r>
              <a:rPr lang="fr-CA" sz="1400" dirty="0"/>
              <a:t>La section législative a le pouvoir et la responsabilité de débattre au sujet des lois, d’en adopter et d’en modifier. Elle passe en revue chaque loi qui modifie ou crée un organisme, pour ensuite passer au vote.</a:t>
            </a:r>
          </a:p>
          <a:p>
            <a:pPr marL="1028700" lvl="1" indent="-342900">
              <a:lnSpc>
                <a:spcPct val="100000"/>
              </a:lnSpc>
              <a:buFont typeface="Wingdings" panose="05000000000000000000" pitchFamily="2" charset="2"/>
              <a:buChar char="§"/>
            </a:pPr>
            <a:r>
              <a:rPr lang="fr-CA" sz="1400" dirty="0"/>
              <a:t>La section exécutive est également appelée Conseil des ministres. Le premier ministre est le président du Conseil exécutif et la personne qui désigne les ministres faisant partie du Conseil. Chacun des ministres est responsable de déterminer l’orientation et le mandat de son ministère.</a:t>
            </a:r>
          </a:p>
          <a:p>
            <a:pPr marL="1028700" lvl="1" indent="-342900">
              <a:lnSpc>
                <a:spcPct val="100000"/>
              </a:lnSpc>
              <a:buFont typeface="Wingdings" panose="05000000000000000000" pitchFamily="2" charset="2"/>
              <a:buChar char="§"/>
            </a:pPr>
            <a:r>
              <a:rPr lang="fr-CA" sz="1400" dirty="0"/>
              <a:t>La section judiciaire administre la justice en interprétant les lois et en les mettant en application. Elle se compose des tribunaux et des juges et elle exerce ses activités indépendamment des autres sections du gouvernement.</a:t>
            </a:r>
          </a:p>
          <a:p>
            <a:pPr marL="342900" indent="-342900">
              <a:lnSpc>
                <a:spcPct val="100000"/>
              </a:lnSpc>
              <a:buFont typeface="Wingdings" panose="05000000000000000000" pitchFamily="2" charset="2"/>
              <a:buChar char="§"/>
            </a:pPr>
            <a:r>
              <a:rPr lang="fr-CA" sz="1400" dirty="0"/>
              <a:t>La section législative et la section exécutive établissent les mandats des organismes provinciaux et leurs orientations.</a:t>
            </a:r>
          </a:p>
        </p:txBody>
      </p:sp>
      <p:sp>
        <p:nvSpPr>
          <p:cNvPr id="5" name="Slide Number Placeholder 4">
            <a:extLst>
              <a:ext uri="{FF2B5EF4-FFF2-40B4-BE49-F238E27FC236}">
                <a16:creationId xmlns:a16="http://schemas.microsoft.com/office/drawing/2014/main" id="{CD2F43A6-E8DE-4112-8B7F-414C8075481B}"/>
              </a:ext>
            </a:extLst>
          </p:cNvPr>
          <p:cNvSpPr>
            <a:spLocks noGrp="1"/>
          </p:cNvSpPr>
          <p:nvPr>
            <p:ph type="sldNum" sz="quarter" idx="12"/>
          </p:nvPr>
        </p:nvSpPr>
        <p:spPr/>
        <p:txBody>
          <a:bodyPr/>
          <a:lstStyle/>
          <a:p>
            <a:fld id="{9CAA33A2-411E-8443-83D0-3263C24E97A5}" type="slidenum">
              <a:rPr lang="en-US" smtClean="0"/>
              <a:pPr/>
              <a:t>13</a:t>
            </a:fld>
            <a:endParaRPr lang="en-US"/>
          </a:p>
        </p:txBody>
      </p:sp>
      <p:sp>
        <p:nvSpPr>
          <p:cNvPr id="6" name="Footer Placeholder 5">
            <a:extLst>
              <a:ext uri="{FF2B5EF4-FFF2-40B4-BE49-F238E27FC236}">
                <a16:creationId xmlns:a16="http://schemas.microsoft.com/office/drawing/2014/main" id="{EAE3797F-21F0-4F9A-B96F-1A183A119E72}"/>
              </a:ext>
            </a:extLst>
          </p:cNvPr>
          <p:cNvSpPr>
            <a:spLocks noGrp="1"/>
          </p:cNvSpPr>
          <p:nvPr>
            <p:ph type="ftr" sz="quarter" idx="11"/>
          </p:nvPr>
        </p:nvSpPr>
        <p:spPr>
          <a:xfrm>
            <a:off x="861644" y="6276602"/>
            <a:ext cx="6479681" cy="365125"/>
          </a:xfrm>
        </p:spPr>
        <p:txBody>
          <a:bodyPr/>
          <a:lstStyle/>
          <a:p>
            <a:pPr algn="l"/>
            <a:r>
              <a:rPr lang="fr-CA" dirty="0"/>
              <a:t>Aperçu de la gouvernance des organismes et du rôle des personnes nommées par le gouvernement</a:t>
            </a:r>
          </a:p>
        </p:txBody>
      </p:sp>
    </p:spTree>
    <p:extLst>
      <p:ext uri="{BB962C8B-B14F-4D97-AF65-F5344CB8AC3E}">
        <p14:creationId xmlns:p14="http://schemas.microsoft.com/office/powerpoint/2010/main" val="1624576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D684-B772-416E-8A37-736FE230A3F8}"/>
              </a:ext>
            </a:extLst>
          </p:cNvPr>
          <p:cNvSpPr>
            <a:spLocks noGrp="1"/>
          </p:cNvSpPr>
          <p:nvPr>
            <p:ph type="title"/>
          </p:nvPr>
        </p:nvSpPr>
        <p:spPr/>
        <p:txBody>
          <a:bodyPr/>
          <a:lstStyle/>
          <a:p>
            <a:r>
              <a:rPr lang="fr-CA"/>
              <a:t>Rôles et responsabilités législatifs</a:t>
            </a:r>
          </a:p>
        </p:txBody>
      </p:sp>
      <p:sp>
        <p:nvSpPr>
          <p:cNvPr id="27" name="Text Placeholder 3">
            <a:extLst>
              <a:ext uri="{FF2B5EF4-FFF2-40B4-BE49-F238E27FC236}">
                <a16:creationId xmlns:a16="http://schemas.microsoft.com/office/drawing/2014/main" id="{9F836377-9783-4D8D-8D52-9EA42B2DD148}"/>
              </a:ext>
            </a:extLst>
          </p:cNvPr>
          <p:cNvSpPr txBox="1">
            <a:spLocks/>
          </p:cNvSpPr>
          <p:nvPr/>
        </p:nvSpPr>
        <p:spPr>
          <a:xfrm>
            <a:off x="360317" y="1046746"/>
            <a:ext cx="5206414" cy="794085"/>
          </a:xfrm>
          <a:prstGeom prst="rect">
            <a:avLst/>
          </a:prstGeom>
        </p:spPr>
        <p:txBody>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b="1">
                <a:solidFill>
                  <a:srgbClr val="047BC1"/>
                </a:solidFill>
              </a:rPr>
              <a:t>Voici comment fonctionne le cadre de responsabilités des organismes provinciaux. </a:t>
            </a:r>
          </a:p>
        </p:txBody>
      </p:sp>
      <p:sp>
        <p:nvSpPr>
          <p:cNvPr id="4" name="Content Placeholder 3">
            <a:extLst>
              <a:ext uri="{FF2B5EF4-FFF2-40B4-BE49-F238E27FC236}">
                <a16:creationId xmlns:a16="http://schemas.microsoft.com/office/drawing/2014/main" id="{1D37D4F3-09F3-42D3-80D0-C0F39329F25A}"/>
              </a:ext>
            </a:extLst>
          </p:cNvPr>
          <p:cNvSpPr>
            <a:spLocks noGrp="1"/>
          </p:cNvSpPr>
          <p:nvPr>
            <p:ph sz="half" idx="2"/>
          </p:nvPr>
        </p:nvSpPr>
        <p:spPr>
          <a:xfrm>
            <a:off x="400032" y="1685735"/>
            <a:ext cx="5204409" cy="4237427"/>
          </a:xfrm>
        </p:spPr>
        <p:txBody>
          <a:bodyPr>
            <a:noAutofit/>
          </a:bodyPr>
          <a:lstStyle/>
          <a:p>
            <a:pPr marL="342900" lvl="1" indent="-342900" defTabSz="914400">
              <a:lnSpc>
                <a:spcPct val="100000"/>
              </a:lnSpc>
              <a:spcBef>
                <a:spcPts val="1000"/>
              </a:spcBef>
              <a:spcAft>
                <a:spcPts val="0"/>
              </a:spcAft>
              <a:buClr>
                <a:schemeClr val="accent2"/>
              </a:buClr>
              <a:buFont typeface="Wingdings" panose="05000000000000000000" pitchFamily="2" charset="2"/>
              <a:buChar char="§"/>
            </a:pPr>
            <a:r>
              <a:rPr lang="fr-CA" sz="1400" dirty="0"/>
              <a:t>Le Conseil des ministres doit rendre des comptes à l’Assemblée législative.</a:t>
            </a:r>
          </a:p>
          <a:p>
            <a:pPr marL="342900" lvl="1" indent="-342900" defTabSz="914400">
              <a:lnSpc>
                <a:spcPct val="100000"/>
              </a:lnSpc>
              <a:spcBef>
                <a:spcPts val="1000"/>
              </a:spcBef>
              <a:spcAft>
                <a:spcPts val="0"/>
              </a:spcAft>
              <a:buClr>
                <a:schemeClr val="accent2"/>
              </a:buClr>
              <a:buFont typeface="Wingdings" panose="05000000000000000000" pitchFamily="2" charset="2"/>
              <a:buChar char="§"/>
            </a:pPr>
            <a:r>
              <a:rPr lang="fr-CA" sz="1400" dirty="0"/>
              <a:t>Un ministre doit rendre des comptes à l’Assemblée législative et, en fin de compte, au public.  Un ministre ne peut déléguer ses pouvoirs, mais peut déléguer la supervision de ces derniers à des membres appropriés du personnel du ministère.</a:t>
            </a:r>
          </a:p>
          <a:p>
            <a:pPr marL="342900" lvl="1" indent="-342900" defTabSz="914400">
              <a:lnSpc>
                <a:spcPct val="100000"/>
              </a:lnSpc>
              <a:spcBef>
                <a:spcPts val="1000"/>
              </a:spcBef>
              <a:spcAft>
                <a:spcPts val="0"/>
              </a:spcAft>
              <a:buClr>
                <a:schemeClr val="accent2"/>
              </a:buClr>
              <a:buFont typeface="Wingdings" panose="05000000000000000000" pitchFamily="2" charset="2"/>
              <a:buChar char="§"/>
            </a:pPr>
            <a:r>
              <a:rPr lang="fr-CA" sz="1400" dirty="0"/>
              <a:t>Le président d’un organisme gouvernemental doit rendre des comptes au ministre et est responsable du mandat et des activités de l’organisme.</a:t>
            </a:r>
          </a:p>
          <a:p>
            <a:pPr marL="342900" lvl="1" indent="-342900" defTabSz="914400">
              <a:lnSpc>
                <a:spcPct val="100000"/>
              </a:lnSpc>
              <a:spcBef>
                <a:spcPts val="1000"/>
              </a:spcBef>
              <a:spcAft>
                <a:spcPts val="0"/>
              </a:spcAft>
              <a:buClr>
                <a:schemeClr val="accent2"/>
              </a:buClr>
              <a:buFont typeface="Wingdings" panose="05000000000000000000" pitchFamily="2" charset="2"/>
              <a:buChar char="§"/>
            </a:pPr>
            <a:r>
              <a:rPr lang="fr-CA" sz="1400" dirty="0"/>
              <a:t>Le CA de l’organisme, par le truchement du président, doit rendre des comptes au ministre.</a:t>
            </a:r>
          </a:p>
          <a:p>
            <a:pPr marL="342900" lvl="1" indent="-342900" defTabSz="914400">
              <a:lnSpc>
                <a:spcPct val="100000"/>
              </a:lnSpc>
              <a:spcBef>
                <a:spcPts val="1000"/>
              </a:spcBef>
              <a:spcAft>
                <a:spcPts val="0"/>
              </a:spcAft>
              <a:buClr>
                <a:schemeClr val="accent2"/>
              </a:buClr>
              <a:buFont typeface="Wingdings" panose="05000000000000000000" pitchFamily="2" charset="2"/>
              <a:buChar char="§"/>
            </a:pPr>
            <a:r>
              <a:rPr lang="fr-CA" sz="1400" dirty="0"/>
              <a:t>Le DG doit rendre des comptes au CA.</a:t>
            </a:r>
          </a:p>
          <a:p>
            <a:pPr marL="342900" lvl="1" indent="-342900" defTabSz="914400">
              <a:lnSpc>
                <a:spcPct val="100000"/>
              </a:lnSpc>
              <a:spcBef>
                <a:spcPts val="1000"/>
              </a:spcBef>
              <a:spcAft>
                <a:spcPts val="0"/>
              </a:spcAft>
              <a:buClr>
                <a:schemeClr val="accent2"/>
              </a:buClr>
              <a:buFont typeface="Wingdings" panose="05000000000000000000" pitchFamily="2" charset="2"/>
              <a:buChar char="§"/>
            </a:pPr>
            <a:r>
              <a:rPr lang="fr-CA" sz="1400" dirty="0"/>
              <a:t>Les organismes régis par un CA fonctionnent en vertu d’un protocole d’entente détaillé qui doit comprendre un cadre de responsabilités décrivant les rôles clés : celui du ministre, du sous-ministre, du président du CA, du CA et du DG.</a:t>
            </a:r>
          </a:p>
        </p:txBody>
      </p:sp>
      <p:grpSp>
        <p:nvGrpSpPr>
          <p:cNvPr id="8" name="Group 21">
            <a:extLst>
              <a:ext uri="{FF2B5EF4-FFF2-40B4-BE49-F238E27FC236}">
                <a16:creationId xmlns:a16="http://schemas.microsoft.com/office/drawing/2014/main" id="{B63371A2-FAB0-4F31-9D37-C6A2E0E61A88}"/>
              </a:ext>
              <a:ext uri="{C183D7F6-B498-43B3-948B-1728B52AA6E4}">
                <adec:decorative xmlns:adec="http://schemas.microsoft.com/office/drawing/2017/decorative" val="1"/>
              </a:ext>
            </a:extLst>
          </p:cNvPr>
          <p:cNvGrpSpPr>
            <a:grpSpLocks/>
          </p:cNvGrpSpPr>
          <p:nvPr/>
        </p:nvGrpSpPr>
        <p:grpSpPr bwMode="auto">
          <a:xfrm>
            <a:off x="5634429" y="1003532"/>
            <a:ext cx="3300353" cy="4746672"/>
            <a:chOff x="2004" y="1298"/>
            <a:chExt cx="1863" cy="1872"/>
          </a:xfrm>
          <a:solidFill>
            <a:schemeClr val="bg1"/>
          </a:solidFill>
        </p:grpSpPr>
        <p:sp>
          <p:nvSpPr>
            <p:cNvPr id="11" name="AutoShape 22">
              <a:extLst>
                <a:ext uri="{FF2B5EF4-FFF2-40B4-BE49-F238E27FC236}">
                  <a16:creationId xmlns:a16="http://schemas.microsoft.com/office/drawing/2014/main" id="{E5879711-5B54-49E3-BB51-CFC192EE06D0}"/>
                </a:ext>
              </a:extLst>
            </p:cNvPr>
            <p:cNvSpPr>
              <a:spLocks noChangeAspect="1" noChangeArrowheads="1"/>
            </p:cNvSpPr>
            <p:nvPr/>
          </p:nvSpPr>
          <p:spPr bwMode="auto">
            <a:xfrm>
              <a:off x="2146" y="1298"/>
              <a:ext cx="1721" cy="18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spcBef>
                  <a:spcPct val="0"/>
                </a:spcBef>
                <a:buSzTx/>
              </a:pPr>
              <a:endParaRPr lang="en-US" altLang="en-US" sz="2000" dirty="0">
                <a:latin typeface="Arial" panose="020B0604020202020204" pitchFamily="34" charset="0"/>
                <a:cs typeface="Arial" panose="020B0604020202020204" pitchFamily="34" charset="0"/>
              </a:endParaRPr>
            </a:p>
          </p:txBody>
        </p:sp>
        <p:sp>
          <p:nvSpPr>
            <p:cNvPr id="12" name="Rectangle 23">
              <a:extLst>
                <a:ext uri="{FF2B5EF4-FFF2-40B4-BE49-F238E27FC236}">
                  <a16:creationId xmlns:a16="http://schemas.microsoft.com/office/drawing/2014/main" id="{5EFB5D85-047F-4DB8-BFA5-F599E2798F30}"/>
                </a:ext>
              </a:extLst>
            </p:cNvPr>
            <p:cNvSpPr>
              <a:spLocks noChangeArrowheads="1"/>
            </p:cNvSpPr>
            <p:nvPr/>
          </p:nvSpPr>
          <p:spPr bwMode="auto">
            <a:xfrm>
              <a:off x="2004" y="1869"/>
              <a:ext cx="1571" cy="360"/>
            </a:xfrm>
            <a:prstGeom prst="roundRect">
              <a:avLst/>
            </a:prstGeom>
            <a:solidFill>
              <a:srgbClr val="B3D7EC"/>
            </a:solidFill>
            <a:ln w="9525">
              <a:noFill/>
              <a:miter lim="800000"/>
              <a:headEnd/>
              <a:tailEnd/>
            </a:ln>
          </p:spPr>
          <p:txBody>
            <a:bodyPr wrap="none" anchor="ct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spcBef>
                  <a:spcPct val="0"/>
                </a:spcBef>
                <a:buSzTx/>
              </a:pPr>
              <a:endParaRPr lang="en-US" altLang="en-US" sz="2000" dirty="0">
                <a:latin typeface="Arial" panose="020B0604020202020204" pitchFamily="34" charset="0"/>
                <a:cs typeface="Arial" panose="020B0604020202020204" pitchFamily="34" charset="0"/>
              </a:endParaRPr>
            </a:p>
          </p:txBody>
        </p:sp>
        <p:sp>
          <p:nvSpPr>
            <p:cNvPr id="13" name="Rectangle 24">
              <a:extLst>
                <a:ext uri="{FF2B5EF4-FFF2-40B4-BE49-F238E27FC236}">
                  <a16:creationId xmlns:a16="http://schemas.microsoft.com/office/drawing/2014/main" id="{996838F9-36F5-4775-82F9-39DF0860F1F4}"/>
                </a:ext>
              </a:extLst>
            </p:cNvPr>
            <p:cNvSpPr>
              <a:spLocks noChangeArrowheads="1"/>
            </p:cNvSpPr>
            <p:nvPr/>
          </p:nvSpPr>
          <p:spPr bwMode="auto">
            <a:xfrm>
              <a:off x="2004" y="2327"/>
              <a:ext cx="1571" cy="816"/>
            </a:xfrm>
            <a:prstGeom prst="roundRect">
              <a:avLst/>
            </a:prstGeom>
            <a:solidFill>
              <a:srgbClr val="B3D7EC"/>
            </a:solidFill>
            <a:ln w="9525">
              <a:noFill/>
              <a:miter lim="800000"/>
              <a:headEnd/>
              <a:tailEnd/>
            </a:ln>
          </p:spPr>
          <p:txBody>
            <a:bodyPr vert="eaVert" anchor="ct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buSzTx/>
              </a:pPr>
              <a:endParaRPr lang="en-US" altLang="en-US" sz="2000" dirty="0">
                <a:latin typeface="Arial" panose="020B0604020202020204" pitchFamily="34" charset="0"/>
                <a:cs typeface="Arial" panose="020B0604020202020204" pitchFamily="34" charset="0"/>
              </a:endParaRPr>
            </a:p>
          </p:txBody>
        </p:sp>
        <p:sp>
          <p:nvSpPr>
            <p:cNvPr id="14" name="Rectangle 25">
              <a:extLst>
                <a:ext uri="{FF2B5EF4-FFF2-40B4-BE49-F238E27FC236}">
                  <a16:creationId xmlns:a16="http://schemas.microsoft.com/office/drawing/2014/main" id="{68803472-ED9F-43E2-A6D7-E4EF02CADEF8}"/>
                </a:ext>
              </a:extLst>
            </p:cNvPr>
            <p:cNvSpPr>
              <a:spLocks noChangeArrowheads="1"/>
            </p:cNvSpPr>
            <p:nvPr/>
          </p:nvSpPr>
          <p:spPr bwMode="auto">
            <a:xfrm>
              <a:off x="2244" y="1558"/>
              <a:ext cx="1090" cy="122"/>
            </a:xfrm>
            <a:prstGeom prst="roundRect">
              <a:avLst/>
            </a:prstGeom>
            <a:solidFill>
              <a:srgbClr val="047BC1"/>
            </a:solidFill>
            <a:ln w="9525">
              <a:solidFill>
                <a:schemeClr val="tx1"/>
              </a:solidFill>
              <a:miter lim="800000"/>
              <a:headEnd/>
              <a:tailEnd/>
            </a:ln>
          </p:spPr>
          <p:txBody>
            <a:bodyPr lIns="0" tIns="36000" rIns="0" bIns="0"/>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spcAft>
                  <a:spcPts val="1200"/>
                </a:spcAft>
                <a:buSzTx/>
              </a:pPr>
              <a:r>
                <a:rPr lang="fr-CA" sz="1200" b="1">
                  <a:solidFill>
                    <a:schemeClr val="bg1"/>
                  </a:solidFill>
                  <a:latin typeface="+mn-lt"/>
                  <a:cs typeface="Arial" panose="020B0604020202020204" pitchFamily="34" charset="0"/>
                </a:rPr>
                <a:t>Conseil des ministres</a:t>
              </a:r>
            </a:p>
            <a:p>
              <a:pPr algn="ctr">
                <a:spcBef>
                  <a:spcPct val="0"/>
                </a:spcBef>
                <a:buSzTx/>
              </a:pPr>
              <a:endParaRPr lang="en-CA" altLang="en-US" sz="1400" dirty="0">
                <a:latin typeface="+mn-lt"/>
                <a:cs typeface="Arial" panose="020B0604020202020204" pitchFamily="34" charset="0"/>
              </a:endParaRPr>
            </a:p>
          </p:txBody>
        </p:sp>
        <p:sp>
          <p:nvSpPr>
            <p:cNvPr id="15" name="Rectangle 26">
              <a:extLst>
                <a:ext uri="{FF2B5EF4-FFF2-40B4-BE49-F238E27FC236}">
                  <a16:creationId xmlns:a16="http://schemas.microsoft.com/office/drawing/2014/main" id="{BFC5B52E-E37C-4B9A-8962-9EDAACE4DD3B}"/>
                </a:ext>
              </a:extLst>
            </p:cNvPr>
            <p:cNvSpPr>
              <a:spLocks noChangeArrowheads="1"/>
            </p:cNvSpPr>
            <p:nvPr/>
          </p:nvSpPr>
          <p:spPr bwMode="auto">
            <a:xfrm>
              <a:off x="2244" y="2607"/>
              <a:ext cx="1090" cy="201"/>
            </a:xfrm>
            <a:prstGeom prst="roundRect">
              <a:avLst/>
            </a:prstGeom>
            <a:solidFill>
              <a:schemeClr val="bg1"/>
            </a:solidFill>
            <a:ln w="9525">
              <a:solidFill>
                <a:schemeClr val="tx1"/>
              </a:solidFill>
              <a:miter lim="800000"/>
              <a:headEnd/>
              <a:tailEnd/>
            </a:ln>
          </p:spPr>
          <p:txBody>
            <a:bodyPr anchor="ctr">
              <a:spAutoFit/>
            </a:bodyP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buSzTx/>
              </a:pPr>
              <a:r>
                <a:rPr lang="fr-CA" sz="1200" b="1">
                  <a:solidFill>
                    <a:srgbClr val="000000"/>
                  </a:solidFill>
                  <a:latin typeface="+mn-lt"/>
                  <a:cs typeface="Arial" panose="020B0604020202020204" pitchFamily="34" charset="0"/>
                </a:rPr>
                <a:t>CA de l’organisme </a:t>
              </a:r>
            </a:p>
            <a:p>
              <a:pPr algn="ctr">
                <a:spcBef>
                  <a:spcPct val="0"/>
                </a:spcBef>
                <a:buSzTx/>
              </a:pPr>
              <a:r>
                <a:rPr lang="fr-CA" sz="1200">
                  <a:solidFill>
                    <a:srgbClr val="000000"/>
                  </a:solidFill>
                  <a:latin typeface="+mn-lt"/>
                  <a:cs typeface="Arial" panose="020B0604020202020204" pitchFamily="34" charset="0"/>
                </a:rPr>
                <a:t>(si présent)</a:t>
              </a:r>
            </a:p>
          </p:txBody>
        </p:sp>
        <p:sp>
          <p:nvSpPr>
            <p:cNvPr id="16" name="Rectangle 27">
              <a:extLst>
                <a:ext uri="{FF2B5EF4-FFF2-40B4-BE49-F238E27FC236}">
                  <a16:creationId xmlns:a16="http://schemas.microsoft.com/office/drawing/2014/main" id="{C435AADE-85BD-4683-91CE-47C9FB252D1C}"/>
                </a:ext>
              </a:extLst>
            </p:cNvPr>
            <p:cNvSpPr>
              <a:spLocks noChangeArrowheads="1"/>
            </p:cNvSpPr>
            <p:nvPr/>
          </p:nvSpPr>
          <p:spPr bwMode="auto">
            <a:xfrm>
              <a:off x="2244" y="2855"/>
              <a:ext cx="1090" cy="201"/>
            </a:xfrm>
            <a:prstGeom prst="roundRect">
              <a:avLst/>
            </a:prstGeom>
            <a:solidFill>
              <a:schemeClr val="bg1"/>
            </a:solidFill>
            <a:ln w="9525">
              <a:solidFill>
                <a:schemeClr val="tx1"/>
              </a:solidFill>
              <a:miter lim="800000"/>
              <a:headEnd/>
              <a:tailEnd/>
            </a:ln>
          </p:spPr>
          <p:txBody>
            <a:bodyPr anchor="ctr">
              <a:spAutoFit/>
            </a:bodyP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buSzTx/>
              </a:pPr>
              <a:r>
                <a:rPr lang="fr-CA" sz="1200" b="1">
                  <a:solidFill>
                    <a:srgbClr val="000000"/>
                  </a:solidFill>
                  <a:latin typeface="+mn-lt"/>
                  <a:cs typeface="Arial" panose="020B0604020202020204" pitchFamily="34" charset="0"/>
                </a:rPr>
                <a:t>Directeur général </a:t>
              </a:r>
            </a:p>
            <a:p>
              <a:pPr algn="ctr">
                <a:spcBef>
                  <a:spcPct val="0"/>
                </a:spcBef>
                <a:buSzTx/>
              </a:pPr>
              <a:r>
                <a:rPr lang="fr-CA" sz="1200">
                  <a:solidFill>
                    <a:srgbClr val="000000"/>
                  </a:solidFill>
                  <a:latin typeface="+mn-lt"/>
                  <a:cs typeface="Arial" panose="020B0604020202020204" pitchFamily="34" charset="0"/>
                </a:rPr>
                <a:t>(si présent)</a:t>
              </a:r>
            </a:p>
          </p:txBody>
        </p:sp>
        <p:cxnSp>
          <p:nvCxnSpPr>
            <p:cNvPr id="17" name="AutoShape 28">
              <a:extLst>
                <a:ext uri="{FF2B5EF4-FFF2-40B4-BE49-F238E27FC236}">
                  <a16:creationId xmlns:a16="http://schemas.microsoft.com/office/drawing/2014/main" id="{425694B1-00DC-4819-8E31-67FF5F6D9648}"/>
                </a:ext>
              </a:extLst>
            </p:cNvPr>
            <p:cNvCxnSpPr>
              <a:cxnSpLocks noChangeShapeType="1"/>
            </p:cNvCxnSpPr>
            <p:nvPr/>
          </p:nvCxnSpPr>
          <p:spPr bwMode="auto">
            <a:xfrm flipV="1">
              <a:off x="2789" y="2808"/>
              <a:ext cx="0" cy="47"/>
            </a:xfrm>
            <a:prstGeom prst="straightConnector1">
              <a:avLst/>
            </a:prstGeom>
            <a:grpFill/>
            <a:ln w="15875">
              <a:solidFill>
                <a:srgbClr val="000000"/>
              </a:solidFill>
              <a:round/>
              <a:headEnd/>
              <a:tailEnd type="triangle" w="med" len="med"/>
            </a:ln>
          </p:spPr>
        </p:cxnSp>
        <p:cxnSp>
          <p:nvCxnSpPr>
            <p:cNvPr id="18" name="AutoShape 29">
              <a:extLst>
                <a:ext uri="{FF2B5EF4-FFF2-40B4-BE49-F238E27FC236}">
                  <a16:creationId xmlns:a16="http://schemas.microsoft.com/office/drawing/2014/main" id="{6C2DB500-A187-4DE9-9FE3-97389564C21D}"/>
                </a:ext>
              </a:extLst>
            </p:cNvPr>
            <p:cNvCxnSpPr>
              <a:cxnSpLocks noChangeShapeType="1"/>
            </p:cNvCxnSpPr>
            <p:nvPr/>
          </p:nvCxnSpPr>
          <p:spPr bwMode="auto">
            <a:xfrm flipV="1">
              <a:off x="2789" y="2521"/>
              <a:ext cx="0" cy="86"/>
            </a:xfrm>
            <a:prstGeom prst="straightConnector1">
              <a:avLst/>
            </a:prstGeom>
            <a:grpFill/>
            <a:ln w="15875">
              <a:solidFill>
                <a:srgbClr val="000000"/>
              </a:solidFill>
              <a:round/>
              <a:headEnd/>
              <a:tailEnd type="triangle" w="med" len="med"/>
            </a:ln>
          </p:spPr>
        </p:cxnSp>
        <p:cxnSp>
          <p:nvCxnSpPr>
            <p:cNvPr id="19" name="AutoShape 30">
              <a:extLst>
                <a:ext uri="{FF2B5EF4-FFF2-40B4-BE49-F238E27FC236}">
                  <a16:creationId xmlns:a16="http://schemas.microsoft.com/office/drawing/2014/main" id="{693D0A2D-081F-45AA-B7B0-6B577E9D735C}"/>
                </a:ext>
              </a:extLst>
            </p:cNvPr>
            <p:cNvCxnSpPr>
              <a:cxnSpLocks noChangeShapeType="1"/>
            </p:cNvCxnSpPr>
            <p:nvPr/>
          </p:nvCxnSpPr>
          <p:spPr bwMode="auto">
            <a:xfrm flipV="1">
              <a:off x="2789" y="2113"/>
              <a:ext cx="0" cy="287"/>
            </a:xfrm>
            <a:prstGeom prst="straightConnector1">
              <a:avLst/>
            </a:prstGeom>
            <a:grpFill/>
            <a:ln w="15875">
              <a:solidFill>
                <a:srgbClr val="000000"/>
              </a:solidFill>
              <a:round/>
              <a:headEnd/>
              <a:tailEnd type="triangle" w="med" len="med"/>
            </a:ln>
          </p:spPr>
        </p:cxnSp>
        <p:cxnSp>
          <p:nvCxnSpPr>
            <p:cNvPr id="20" name="AutoShape 31">
              <a:extLst>
                <a:ext uri="{FF2B5EF4-FFF2-40B4-BE49-F238E27FC236}">
                  <a16:creationId xmlns:a16="http://schemas.microsoft.com/office/drawing/2014/main" id="{9C37F72E-7062-44AE-88FE-EE652D9293B8}"/>
                </a:ext>
              </a:extLst>
            </p:cNvPr>
            <p:cNvCxnSpPr>
              <a:cxnSpLocks noChangeShapeType="1"/>
            </p:cNvCxnSpPr>
            <p:nvPr/>
          </p:nvCxnSpPr>
          <p:spPr bwMode="auto">
            <a:xfrm flipV="1">
              <a:off x="2789" y="1680"/>
              <a:ext cx="0" cy="312"/>
            </a:xfrm>
            <a:prstGeom prst="straightConnector1">
              <a:avLst/>
            </a:prstGeom>
            <a:grpFill/>
            <a:ln w="15875">
              <a:solidFill>
                <a:srgbClr val="000000"/>
              </a:solidFill>
              <a:round/>
              <a:headEnd/>
              <a:tailEnd type="triangle" w="med" len="med"/>
            </a:ln>
          </p:spPr>
        </p:cxnSp>
        <p:sp>
          <p:nvSpPr>
            <p:cNvPr id="21" name="Rectangle 32">
              <a:extLst>
                <a:ext uri="{FF2B5EF4-FFF2-40B4-BE49-F238E27FC236}">
                  <a16:creationId xmlns:a16="http://schemas.microsoft.com/office/drawing/2014/main" id="{71BA24A4-61C9-433F-B513-F50DE114C8A0}"/>
                </a:ext>
              </a:extLst>
            </p:cNvPr>
            <p:cNvSpPr>
              <a:spLocks noChangeArrowheads="1"/>
            </p:cNvSpPr>
            <p:nvPr/>
          </p:nvSpPr>
          <p:spPr bwMode="auto">
            <a:xfrm>
              <a:off x="2244" y="1335"/>
              <a:ext cx="1090" cy="121"/>
            </a:xfrm>
            <a:prstGeom prst="roundRect">
              <a:avLst/>
            </a:prstGeom>
            <a:solidFill>
              <a:srgbClr val="047BC1"/>
            </a:solidFill>
            <a:ln w="9525">
              <a:solidFill>
                <a:schemeClr val="tx1"/>
              </a:solidFill>
              <a:miter lim="800000"/>
              <a:headEnd/>
              <a:tailEnd/>
            </a:ln>
          </p:spPr>
          <p:txBody>
            <a:bodyPr anchor="ctr">
              <a:spAutoFit/>
            </a:bodyP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buSzTx/>
              </a:pPr>
              <a:r>
                <a:rPr lang="fr-CA" sz="1200" b="1">
                  <a:solidFill>
                    <a:schemeClr val="bg1"/>
                  </a:solidFill>
                  <a:latin typeface="+mn-lt"/>
                  <a:cs typeface="Arial" panose="020B0604020202020204" pitchFamily="34" charset="0"/>
                </a:rPr>
                <a:t>Assemblée législative</a:t>
              </a:r>
            </a:p>
          </p:txBody>
        </p:sp>
        <p:cxnSp>
          <p:nvCxnSpPr>
            <p:cNvPr id="22" name="AutoShape 33">
              <a:extLst>
                <a:ext uri="{FF2B5EF4-FFF2-40B4-BE49-F238E27FC236}">
                  <a16:creationId xmlns:a16="http://schemas.microsoft.com/office/drawing/2014/main" id="{338954D9-A180-4169-A95F-F9605782226F}"/>
                </a:ext>
              </a:extLst>
            </p:cNvPr>
            <p:cNvCxnSpPr>
              <a:cxnSpLocks noChangeShapeType="1"/>
            </p:cNvCxnSpPr>
            <p:nvPr/>
          </p:nvCxnSpPr>
          <p:spPr bwMode="auto">
            <a:xfrm flipV="1">
              <a:off x="2789" y="1456"/>
              <a:ext cx="0" cy="102"/>
            </a:xfrm>
            <a:prstGeom prst="straightConnector1">
              <a:avLst/>
            </a:prstGeom>
            <a:grpFill/>
            <a:ln w="15875">
              <a:solidFill>
                <a:srgbClr val="000000"/>
              </a:solidFill>
              <a:round/>
              <a:headEnd/>
              <a:tailEnd type="triangle" w="med" len="med"/>
            </a:ln>
          </p:spPr>
        </p:cxnSp>
        <p:sp>
          <p:nvSpPr>
            <p:cNvPr id="23" name="Rectangle 34">
              <a:extLst>
                <a:ext uri="{FF2B5EF4-FFF2-40B4-BE49-F238E27FC236}">
                  <a16:creationId xmlns:a16="http://schemas.microsoft.com/office/drawing/2014/main" id="{2277C526-3AB7-4658-BDD3-D9657B8F84F8}"/>
                </a:ext>
              </a:extLst>
            </p:cNvPr>
            <p:cNvSpPr>
              <a:spLocks noChangeArrowheads="1"/>
            </p:cNvSpPr>
            <p:nvPr/>
          </p:nvSpPr>
          <p:spPr bwMode="auto">
            <a:xfrm>
              <a:off x="2244" y="2400"/>
              <a:ext cx="1090" cy="121"/>
            </a:xfrm>
            <a:prstGeom prst="roundRect">
              <a:avLst/>
            </a:prstGeom>
            <a:solidFill>
              <a:schemeClr val="bg1"/>
            </a:solidFill>
            <a:ln w="9525">
              <a:solidFill>
                <a:schemeClr val="tx1"/>
              </a:solidFill>
              <a:miter lim="800000"/>
              <a:headEnd/>
              <a:tailEnd/>
            </a:ln>
          </p:spPr>
          <p:txBody>
            <a:bodyPr anchor="ctr">
              <a:spAutoFit/>
            </a:bodyP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buSzTx/>
              </a:pPr>
              <a:r>
                <a:rPr lang="fr-CA" sz="1200" b="1">
                  <a:solidFill>
                    <a:srgbClr val="000000"/>
                  </a:solidFill>
                  <a:latin typeface="+mn-lt"/>
                  <a:cs typeface="Arial" panose="020B0604020202020204" pitchFamily="34" charset="0"/>
                </a:rPr>
                <a:t>Président de l’organisme</a:t>
              </a:r>
            </a:p>
          </p:txBody>
        </p:sp>
        <p:sp>
          <p:nvSpPr>
            <p:cNvPr id="24" name="Rectangle 35">
              <a:extLst>
                <a:ext uri="{FF2B5EF4-FFF2-40B4-BE49-F238E27FC236}">
                  <a16:creationId xmlns:a16="http://schemas.microsoft.com/office/drawing/2014/main" id="{D0A2FE00-B62B-4C87-B3EB-7DF7E20AA5E6}"/>
                </a:ext>
              </a:extLst>
            </p:cNvPr>
            <p:cNvSpPr>
              <a:spLocks noChangeArrowheads="1"/>
            </p:cNvSpPr>
            <p:nvPr/>
          </p:nvSpPr>
          <p:spPr bwMode="auto">
            <a:xfrm>
              <a:off x="2244" y="1992"/>
              <a:ext cx="1090" cy="121"/>
            </a:xfrm>
            <a:prstGeom prst="roundRect">
              <a:avLst/>
            </a:prstGeom>
            <a:solidFill>
              <a:schemeClr val="bg1"/>
            </a:solidFill>
            <a:ln w="9525">
              <a:solidFill>
                <a:schemeClr val="tx1"/>
              </a:solidFill>
              <a:miter lim="800000"/>
              <a:headEnd/>
              <a:tailEnd/>
            </a:ln>
          </p:spPr>
          <p:txBody>
            <a:bodyPr anchor="ctr">
              <a:spAutoFit/>
            </a:bodyP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buSzTx/>
              </a:pPr>
              <a:r>
                <a:rPr lang="fr-CA" sz="1200" b="1">
                  <a:solidFill>
                    <a:srgbClr val="000000"/>
                  </a:solidFill>
                  <a:latin typeface="+mn-lt"/>
                  <a:cs typeface="Arial" panose="020B0604020202020204" pitchFamily="34" charset="0"/>
                </a:rPr>
                <a:t>Ministre</a:t>
              </a:r>
            </a:p>
          </p:txBody>
        </p:sp>
        <p:sp>
          <p:nvSpPr>
            <p:cNvPr id="25" name="Text Box 36">
              <a:extLst>
                <a:ext uri="{FF2B5EF4-FFF2-40B4-BE49-F238E27FC236}">
                  <a16:creationId xmlns:a16="http://schemas.microsoft.com/office/drawing/2014/main" id="{0B9084EC-D2B1-4F04-BDC7-6284E3EA1858}"/>
                </a:ext>
              </a:extLst>
            </p:cNvPr>
            <p:cNvSpPr txBox="1">
              <a:spLocks noChangeArrowheads="1"/>
            </p:cNvSpPr>
            <p:nvPr/>
          </p:nvSpPr>
          <p:spPr bwMode="auto">
            <a:xfrm rot="10800000">
              <a:off x="2047" y="2521"/>
              <a:ext cx="163" cy="3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buSzTx/>
              </a:pPr>
              <a:r>
                <a:rPr lang="fr-CA" sz="1200" b="1">
                  <a:latin typeface="+mn-lt"/>
                  <a:cs typeface="Arial" panose="020B0604020202020204" pitchFamily="34" charset="0"/>
                </a:rPr>
                <a:t>Organisme</a:t>
              </a:r>
            </a:p>
          </p:txBody>
        </p:sp>
        <p:sp>
          <p:nvSpPr>
            <p:cNvPr id="26" name="Text Box 37">
              <a:extLst>
                <a:ext uri="{FF2B5EF4-FFF2-40B4-BE49-F238E27FC236}">
                  <a16:creationId xmlns:a16="http://schemas.microsoft.com/office/drawing/2014/main" id="{B7CF8F38-1051-458C-AE5B-217081B3840D}"/>
                </a:ext>
              </a:extLst>
            </p:cNvPr>
            <p:cNvSpPr txBox="1">
              <a:spLocks noChangeArrowheads="1"/>
            </p:cNvSpPr>
            <p:nvPr/>
          </p:nvSpPr>
          <p:spPr bwMode="auto">
            <a:xfrm rot="10800000">
              <a:off x="2020" y="1842"/>
              <a:ext cx="224" cy="4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spcBef>
                  <a:spcPct val="20000"/>
                </a:spcBef>
                <a:buSzPct val="75000"/>
                <a:defRPr sz="1600">
                  <a:solidFill>
                    <a:schemeClr val="tx1"/>
                  </a:solidFill>
                  <a:latin typeface="Helvetica Light" pitchFamily="1" charset="0"/>
                  <a:ea typeface="MS PGothic" panose="020B0600070205080204" pitchFamily="34" charset="-128"/>
                </a:defRPr>
              </a:lvl1pPr>
              <a:lvl2pPr marL="742950" indent="-285750">
                <a:spcBef>
                  <a:spcPct val="20000"/>
                </a:spcBef>
                <a:buSzPct val="75000"/>
                <a:buChar char="•"/>
                <a:defRPr sz="1400">
                  <a:solidFill>
                    <a:schemeClr val="tx1"/>
                  </a:solidFill>
                  <a:latin typeface="Helvetica Light" pitchFamily="1" charset="0"/>
                  <a:ea typeface="MS PGothic" panose="020B0600070205080204" pitchFamily="34" charset="-128"/>
                </a:defRPr>
              </a:lvl2pPr>
              <a:lvl3pPr marL="1143000" indent="-228600">
                <a:spcBef>
                  <a:spcPct val="20000"/>
                </a:spcBef>
                <a:buSzPct val="75000"/>
                <a:buFont typeface="Arial" panose="020B0604020202020204" pitchFamily="34" charset="0"/>
                <a:buChar char="–"/>
                <a:defRPr sz="1200">
                  <a:solidFill>
                    <a:schemeClr val="tx1"/>
                  </a:solidFill>
                  <a:latin typeface="Helvetica Light" pitchFamily="1" charset="0"/>
                  <a:ea typeface="MS PGothic" panose="020B0600070205080204" pitchFamily="34" charset="-128"/>
                </a:defRPr>
              </a:lvl3pPr>
              <a:lvl4pPr marL="1600200" indent="-228600">
                <a:spcBef>
                  <a:spcPct val="20000"/>
                </a:spcBef>
                <a:buSzPct val="75000"/>
                <a:buChar char="o"/>
                <a:defRPr sz="1200">
                  <a:solidFill>
                    <a:schemeClr val="tx1"/>
                  </a:solidFill>
                  <a:latin typeface="Helvetica Light" pitchFamily="1" charset="0"/>
                  <a:ea typeface="MS PGothic" panose="020B0600070205080204" pitchFamily="34" charset="-128"/>
                </a:defRPr>
              </a:lvl4pPr>
              <a:lvl5pPr marL="2057400" indent="-228600">
                <a:spcBef>
                  <a:spcPct val="20000"/>
                </a:spcBef>
                <a:buChar char="»"/>
                <a:defRPr sz="1200">
                  <a:solidFill>
                    <a:schemeClr val="tx1"/>
                  </a:solidFill>
                  <a:latin typeface="Helvetica Light" pitchFamily="1" charset="0"/>
                  <a:ea typeface="MS PGothic"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Helvetica Light" pitchFamily="1" charset="0"/>
                  <a:ea typeface="MS PGothic" panose="020B0600070205080204" pitchFamily="34" charset="-128"/>
                </a:defRPr>
              </a:lvl9pPr>
            </a:lstStyle>
            <a:p>
              <a:pPr algn="ctr">
                <a:spcBef>
                  <a:spcPct val="0"/>
                </a:spcBef>
                <a:buSzTx/>
              </a:pPr>
              <a:r>
                <a:rPr lang="fr-CA" sz="1200" b="1">
                  <a:latin typeface="+mn-lt"/>
                  <a:cs typeface="Arial" panose="020B0604020202020204" pitchFamily="34" charset="0"/>
                </a:rPr>
                <a:t>Ministère</a:t>
              </a:r>
            </a:p>
          </p:txBody>
        </p:sp>
      </p:gr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14</a:t>
            </a:fld>
            <a:endParaRPr lang="en-US"/>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0399" y="6278400"/>
            <a:ext cx="6489635" cy="365125"/>
          </a:xfrm>
        </p:spPr>
        <p:txBody>
          <a:bodyPr/>
          <a:lstStyle/>
          <a:p>
            <a:pPr algn="l"/>
            <a:r>
              <a:rPr lang="fr-CA" dirty="0"/>
              <a:t>Aperçu de la gouvernance des organismes et du rôle des personnes nommées par le gouvernement</a:t>
            </a:r>
          </a:p>
        </p:txBody>
      </p:sp>
    </p:spTree>
    <p:extLst>
      <p:ext uri="{BB962C8B-B14F-4D97-AF65-F5344CB8AC3E}">
        <p14:creationId xmlns:p14="http://schemas.microsoft.com/office/powerpoint/2010/main" val="797982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2C54-319F-4459-9710-35F298648035}"/>
              </a:ext>
            </a:extLst>
          </p:cNvPr>
          <p:cNvSpPr>
            <a:spLocks noGrp="1"/>
          </p:cNvSpPr>
          <p:nvPr>
            <p:ph type="title"/>
          </p:nvPr>
        </p:nvSpPr>
        <p:spPr/>
        <p:txBody>
          <a:bodyPr/>
          <a:lstStyle/>
          <a:p>
            <a:r>
              <a:rPr lang="fr-CA"/>
              <a:t>Supervision des organismes</a:t>
            </a:r>
          </a:p>
        </p:txBody>
      </p:sp>
      <p:sp>
        <p:nvSpPr>
          <p:cNvPr id="7" name="TextBox 6">
            <a:extLst>
              <a:ext uri="{FF2B5EF4-FFF2-40B4-BE49-F238E27FC236}">
                <a16:creationId xmlns:a16="http://schemas.microsoft.com/office/drawing/2014/main" id="{79E16B9B-FEF4-464E-83C9-6750AE0CA1A3}"/>
              </a:ext>
            </a:extLst>
          </p:cNvPr>
          <p:cNvSpPr txBox="1"/>
          <p:nvPr/>
        </p:nvSpPr>
        <p:spPr>
          <a:xfrm>
            <a:off x="347297" y="1061604"/>
            <a:ext cx="8310735" cy="584775"/>
          </a:xfrm>
          <a:prstGeom prst="rect">
            <a:avLst/>
          </a:prstGeom>
          <a:noFill/>
        </p:spPr>
        <p:txBody>
          <a:bodyPr wrap="square" rtlCol="0">
            <a:spAutoFit/>
          </a:bodyPr>
          <a:lstStyle/>
          <a:p>
            <a:r>
              <a:rPr lang="fr-CA" sz="1600" b="1">
                <a:solidFill>
                  <a:srgbClr val="047BC1"/>
                </a:solidFill>
              </a:rPr>
              <a:t>La supervision des organismes décrit les processus qui donnent lieu à une stricte surveillance des organismes qui vise à ce que leur travail corresponde aux priorités établies par le gouvernement.</a:t>
            </a:r>
          </a:p>
        </p:txBody>
      </p:sp>
      <p:sp>
        <p:nvSpPr>
          <p:cNvPr id="3" name="Content Placeholder 2">
            <a:extLst>
              <a:ext uri="{FF2B5EF4-FFF2-40B4-BE49-F238E27FC236}">
                <a16:creationId xmlns:a16="http://schemas.microsoft.com/office/drawing/2014/main" id="{591454DB-845F-4553-B087-9D608A9F899C}"/>
              </a:ext>
            </a:extLst>
          </p:cNvPr>
          <p:cNvSpPr>
            <a:spLocks noGrp="1"/>
          </p:cNvSpPr>
          <p:nvPr>
            <p:ph idx="1"/>
          </p:nvPr>
        </p:nvSpPr>
        <p:spPr>
          <a:xfrm>
            <a:off x="347296" y="1870094"/>
            <a:ext cx="8456734" cy="1351331"/>
          </a:xfrm>
          <a:noFill/>
        </p:spPr>
        <p:txBody>
          <a:bodyPr>
            <a:noAutofit/>
          </a:bodyPr>
          <a:lstStyle/>
          <a:p>
            <a:pPr marL="342900" indent="-342900">
              <a:lnSpc>
                <a:spcPct val="100000"/>
              </a:lnSpc>
              <a:buFont typeface="Wingdings" panose="05000000000000000000" pitchFamily="2" charset="2"/>
              <a:buChar char="§"/>
            </a:pPr>
            <a:r>
              <a:rPr lang="fr-CA" sz="1400" dirty="0"/>
              <a:t>La supervision des organismes fait partie des responsabilités de la section exécutive à l’égard de l’Assemblée législative. Le ministre responsable est responsable d’effectuer cette supervision, avec le soutien de son ministère.</a:t>
            </a:r>
          </a:p>
          <a:p>
            <a:pPr marL="342900" indent="-342900">
              <a:lnSpc>
                <a:spcPct val="100000"/>
              </a:lnSpc>
              <a:buFont typeface="Wingdings" panose="05000000000000000000" pitchFamily="2" charset="2"/>
              <a:buChar char="§"/>
            </a:pPr>
            <a:r>
              <a:rPr lang="fr-CA" sz="1400" dirty="0"/>
              <a:t>La section législative s’acquitte également de ses responsabilités par l’intermédiaire du </a:t>
            </a:r>
            <a:r>
              <a:rPr lang="fr-CA" sz="1400" dirty="0">
                <a:hlinkClick r:id="rId2"/>
              </a:rPr>
              <a:t>Comité permanent des organismes gouvernementaux</a:t>
            </a:r>
            <a:r>
              <a:rPr lang="fr-CA" sz="1400" dirty="0"/>
              <a:t> (CPOG) qui rassemble des représentants de tous les partis. Le pouvoir du COPG s’étend aux organismes provinciaux et aux sociétés d’État.</a:t>
            </a:r>
          </a:p>
        </p:txBody>
      </p:sp>
      <p:sp>
        <p:nvSpPr>
          <p:cNvPr id="12" name="Content Placeholder 2">
            <a:extLst>
              <a:ext uri="{FF2B5EF4-FFF2-40B4-BE49-F238E27FC236}">
                <a16:creationId xmlns:a16="http://schemas.microsoft.com/office/drawing/2014/main" id="{0794DEAF-212E-4332-AC38-AF8575BBEADC}"/>
              </a:ext>
            </a:extLst>
          </p:cNvPr>
          <p:cNvSpPr txBox="1">
            <a:spLocks/>
          </p:cNvSpPr>
          <p:nvPr/>
        </p:nvSpPr>
        <p:spPr>
          <a:xfrm>
            <a:off x="339970" y="3441902"/>
            <a:ext cx="4232030" cy="2531210"/>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Wingdings" panose="05000000000000000000" pitchFamily="2" charset="2"/>
              <a:buChar char="§"/>
            </a:pPr>
            <a:r>
              <a:rPr lang="fr-CA" sz="1400" dirty="0"/>
              <a:t>Le Comité permanent des organismes gouvernementaux est chargé de la supervision législative des nominations au sein des organismes gouvernementaux. Le Comité :</a:t>
            </a:r>
          </a:p>
          <a:p>
            <a:pPr marL="1028700" lvl="1" indent="-342900">
              <a:lnSpc>
                <a:spcPct val="100000"/>
              </a:lnSpc>
              <a:buFont typeface="Wingdings" panose="05000000000000000000" pitchFamily="2" charset="2"/>
              <a:buChar char="§"/>
            </a:pPr>
            <a:r>
              <a:rPr lang="fr-CA" sz="1400" dirty="0"/>
              <a:t>Peut examiner les organismes afin de réduire les redondances et d’accroître la responsabilisation des organismes</a:t>
            </a:r>
          </a:p>
          <a:p>
            <a:pPr marL="1028700" lvl="1" indent="-342900">
              <a:lnSpc>
                <a:spcPct val="100000"/>
              </a:lnSpc>
              <a:buFont typeface="Wingdings" panose="05000000000000000000" pitchFamily="2" charset="2"/>
              <a:buChar char="§"/>
            </a:pPr>
            <a:r>
              <a:rPr lang="fr-CA" sz="1400" dirty="0"/>
              <a:t>Examine les nouvelles nominations publiques par décret pour une durée de plus d’un an, et peut convoquer en entrevue certains candidats à la nomination</a:t>
            </a:r>
          </a:p>
        </p:txBody>
      </p:sp>
      <p:sp>
        <p:nvSpPr>
          <p:cNvPr id="5" name="Slide Number Placeholder 4">
            <a:extLst>
              <a:ext uri="{FF2B5EF4-FFF2-40B4-BE49-F238E27FC236}">
                <a16:creationId xmlns:a16="http://schemas.microsoft.com/office/drawing/2014/main" id="{5D07A0C9-F103-4C0A-B1AB-49ADD6398593}"/>
              </a:ext>
            </a:extLst>
          </p:cNvPr>
          <p:cNvSpPr>
            <a:spLocks noGrp="1"/>
          </p:cNvSpPr>
          <p:nvPr>
            <p:ph type="sldNum" sz="quarter" idx="12"/>
          </p:nvPr>
        </p:nvSpPr>
        <p:spPr/>
        <p:txBody>
          <a:bodyPr/>
          <a:lstStyle/>
          <a:p>
            <a:fld id="{9CAA33A2-411E-8443-83D0-3263C24E97A5}" type="slidenum">
              <a:rPr lang="en-US" smtClean="0"/>
              <a:pPr/>
              <a:t>15</a:t>
            </a:fld>
            <a:endParaRPr lang="en-US"/>
          </a:p>
        </p:txBody>
      </p:sp>
      <p:sp>
        <p:nvSpPr>
          <p:cNvPr id="6" name="Footer Placeholder 5">
            <a:extLst>
              <a:ext uri="{FF2B5EF4-FFF2-40B4-BE49-F238E27FC236}">
                <a16:creationId xmlns:a16="http://schemas.microsoft.com/office/drawing/2014/main" id="{29C13081-5913-45EA-BDA5-B5F9E125A88E}"/>
              </a:ext>
            </a:extLst>
          </p:cNvPr>
          <p:cNvSpPr>
            <a:spLocks noGrp="1"/>
          </p:cNvSpPr>
          <p:nvPr>
            <p:ph type="ftr" sz="quarter" idx="11"/>
          </p:nvPr>
        </p:nvSpPr>
        <p:spPr>
          <a:xfrm>
            <a:off x="861645" y="6276602"/>
            <a:ext cx="6470972" cy="365125"/>
          </a:xfrm>
        </p:spPr>
        <p:txBody>
          <a:bodyPr/>
          <a:lstStyle/>
          <a:p>
            <a:pPr algn="l"/>
            <a:r>
              <a:rPr lang="fr-CA" dirty="0"/>
              <a:t>Aperçu de la gouvernance des organismes et du rôle des personnes nommées par le gouvernement</a:t>
            </a:r>
          </a:p>
        </p:txBody>
      </p:sp>
      <p:pic>
        <p:nvPicPr>
          <p:cNvPr id="11" name="Picture 10">
            <a:extLst>
              <a:ext uri="{FF2B5EF4-FFF2-40B4-BE49-F238E27FC236}">
                <a16:creationId xmlns:a16="http://schemas.microsoft.com/office/drawing/2014/main" id="{9FE8000B-BB38-4FD1-9F61-8775C4E84F0A}"/>
              </a:ext>
              <a:ext uri="{C183D7F6-B498-43B3-948B-1728B52AA6E4}">
                <adec:decorative xmlns:adec="http://schemas.microsoft.com/office/drawing/2017/decorative" val="1"/>
              </a:ext>
            </a:extLst>
          </p:cNvPr>
          <p:cNvPicPr>
            <a:picLocks noChangeAspect="1"/>
          </p:cNvPicPr>
          <p:nvPr/>
        </p:nvPicPr>
        <p:blipFill>
          <a:blip r:embed="rId3">
            <a:clrChange>
              <a:clrFrom>
                <a:srgbClr val="31D4E7"/>
              </a:clrFrom>
              <a:clrTo>
                <a:srgbClr val="31D4E7">
                  <a:alpha val="0"/>
                </a:srgbClr>
              </a:clrTo>
            </a:clrChange>
            <a:extLst>
              <a:ext uri="{837473B0-CC2E-450A-ABE3-18F120FF3D39}">
                <a1611:picAttrSrcUrl xmlns:a1611="http://schemas.microsoft.com/office/drawing/2016/11/main" r:id="rId4"/>
              </a:ext>
            </a:extLst>
          </a:blip>
          <a:stretch>
            <a:fillRect/>
          </a:stretch>
        </p:blipFill>
        <p:spPr>
          <a:xfrm>
            <a:off x="4280747" y="3241289"/>
            <a:ext cx="4713808" cy="2734009"/>
          </a:xfrm>
          <a:prstGeom prst="rect">
            <a:avLst/>
          </a:prstGeom>
        </p:spPr>
      </p:pic>
    </p:spTree>
    <p:extLst>
      <p:ext uri="{BB962C8B-B14F-4D97-AF65-F5344CB8AC3E}">
        <p14:creationId xmlns:p14="http://schemas.microsoft.com/office/powerpoint/2010/main" val="3103181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1BC6-A4E6-44F0-A6FF-F8A5C545955F}"/>
              </a:ext>
            </a:extLst>
          </p:cNvPr>
          <p:cNvSpPr>
            <a:spLocks noGrp="1"/>
          </p:cNvSpPr>
          <p:nvPr>
            <p:ph type="title"/>
          </p:nvPr>
        </p:nvSpPr>
        <p:spPr>
          <a:xfrm>
            <a:off x="425673" y="156120"/>
            <a:ext cx="8456735" cy="1036291"/>
          </a:xfrm>
        </p:spPr>
        <p:txBody>
          <a:bodyPr/>
          <a:lstStyle/>
          <a:p>
            <a:r>
              <a:rPr lang="fr-CA"/>
              <a:t>Les principes de gouvernance dans le secteur public</a:t>
            </a:r>
          </a:p>
        </p:txBody>
      </p:sp>
      <p:sp>
        <p:nvSpPr>
          <p:cNvPr id="5" name="Slide Number Placeholder 4">
            <a:extLst>
              <a:ext uri="{FF2B5EF4-FFF2-40B4-BE49-F238E27FC236}">
                <a16:creationId xmlns:a16="http://schemas.microsoft.com/office/drawing/2014/main" id="{FCCF4DBA-AB7A-4F24-9A57-7540F2A639C3}"/>
              </a:ext>
            </a:extLst>
          </p:cNvPr>
          <p:cNvSpPr>
            <a:spLocks noGrp="1"/>
          </p:cNvSpPr>
          <p:nvPr>
            <p:ph type="sldNum" sz="quarter" idx="12"/>
          </p:nvPr>
        </p:nvSpPr>
        <p:spPr/>
        <p:txBody>
          <a:bodyPr/>
          <a:lstStyle/>
          <a:p>
            <a:fld id="{9CAA33A2-411E-8443-83D0-3263C24E97A5}" type="slidenum">
              <a:rPr lang="en-US" smtClean="0"/>
              <a:pPr/>
              <a:t>16</a:t>
            </a:fld>
            <a:endParaRPr lang="en-US"/>
          </a:p>
        </p:txBody>
      </p:sp>
      <p:sp>
        <p:nvSpPr>
          <p:cNvPr id="6" name="Footer Placeholder 5">
            <a:extLst>
              <a:ext uri="{FF2B5EF4-FFF2-40B4-BE49-F238E27FC236}">
                <a16:creationId xmlns:a16="http://schemas.microsoft.com/office/drawing/2014/main" id="{BBF13B99-F9EE-45B7-A60A-803D871FA921}"/>
              </a:ext>
            </a:extLst>
          </p:cNvPr>
          <p:cNvSpPr>
            <a:spLocks noGrp="1"/>
          </p:cNvSpPr>
          <p:nvPr>
            <p:ph type="ftr" sz="quarter" idx="11"/>
          </p:nvPr>
        </p:nvSpPr>
        <p:spPr>
          <a:xfrm>
            <a:off x="861645" y="6276602"/>
            <a:ext cx="6592892" cy="365125"/>
          </a:xfrm>
        </p:spPr>
        <p:txBody>
          <a:bodyPr/>
          <a:lstStyle/>
          <a:p>
            <a:pPr algn="l"/>
            <a:r>
              <a:rPr lang="fr-CA" dirty="0"/>
              <a:t>Aperçu de la gouvernance des organismes et du rôle des personnes nommées par le gouvernement</a:t>
            </a:r>
          </a:p>
        </p:txBody>
      </p:sp>
      <p:sp>
        <p:nvSpPr>
          <p:cNvPr id="15" name="Content Placeholder 14">
            <a:extLst>
              <a:ext uri="{FF2B5EF4-FFF2-40B4-BE49-F238E27FC236}">
                <a16:creationId xmlns:a16="http://schemas.microsoft.com/office/drawing/2014/main" id="{A6E5718D-577C-4F8F-8CA6-2E1D48A40F3E}"/>
              </a:ext>
            </a:extLst>
          </p:cNvPr>
          <p:cNvSpPr>
            <a:spLocks noGrp="1"/>
          </p:cNvSpPr>
          <p:nvPr>
            <p:ph idx="1"/>
          </p:nvPr>
        </p:nvSpPr>
        <p:spPr>
          <a:xfrm>
            <a:off x="347295" y="1269818"/>
            <a:ext cx="8456734" cy="4127130"/>
          </a:xfrm>
          <a:solidFill>
            <a:srgbClr val="D1E7F3"/>
          </a:solidFill>
        </p:spPr>
        <p:txBody>
          <a:bodyPr>
            <a:noAutofit/>
          </a:bodyPr>
          <a:lstStyle/>
          <a:p>
            <a:pPr marL="342900" indent="-342900">
              <a:lnSpc>
                <a:spcPct val="100000"/>
              </a:lnSpc>
              <a:buFont typeface="Wingdings" panose="05000000000000000000" pitchFamily="2" charset="2"/>
              <a:buChar char="§"/>
            </a:pPr>
            <a:r>
              <a:rPr lang="fr-CA" sz="1400" dirty="0"/>
              <a:t>Il existe de nombreuses similarités entre la gouvernance dans le secteur public, privé et sans but lucratif, mais également certaines différences. Puisque tout le monde arrive d’un contexte différent, qu’il s’agisse du monde des affaires, communautaire ou caritatif, il est important de connaître ces différences alors que vous commencez ou poursuivez votre rôle en tant que personne nommée par le gouvernement.</a:t>
            </a:r>
          </a:p>
          <a:p>
            <a:pPr marL="342900" indent="-342900">
              <a:lnSpc>
                <a:spcPct val="100000"/>
              </a:lnSpc>
              <a:buFont typeface="Wingdings" panose="05000000000000000000" pitchFamily="2" charset="2"/>
              <a:buChar char="§"/>
            </a:pPr>
            <a:r>
              <a:rPr lang="fr-CA" sz="1400" dirty="0"/>
              <a:t>Voici quelques pratiques exemplaires qui vous aideront à naviguer efficacement dans cet environnement :</a:t>
            </a:r>
          </a:p>
          <a:p>
            <a:pPr marL="1028700" lvl="1" indent="-342900">
              <a:lnSpc>
                <a:spcPct val="100000"/>
              </a:lnSpc>
              <a:buFont typeface="Wingdings" panose="05000000000000000000" pitchFamily="2" charset="2"/>
              <a:buChar char="§"/>
            </a:pPr>
            <a:r>
              <a:rPr lang="fr-CA" sz="1400" b="1" dirty="0"/>
              <a:t>Comprendre l’ensemble du contexte</a:t>
            </a:r>
            <a:r>
              <a:rPr lang="fr-CA" sz="1400" dirty="0"/>
              <a:t> : préparez-vous à bien jouer votre rôle en vous renseignant sur le contexte politique et les cycles décisionnels du gouvernement. Par exemple, si une élection s’approche, il est possible que le gouvernement doive reporter des initiatives et décisions importantes.</a:t>
            </a:r>
          </a:p>
          <a:p>
            <a:pPr marL="1028700" lvl="1" indent="-342900">
              <a:lnSpc>
                <a:spcPct val="100000"/>
              </a:lnSpc>
              <a:buFont typeface="Wingdings" panose="05000000000000000000" pitchFamily="2" charset="2"/>
              <a:buChar char="§"/>
            </a:pPr>
            <a:r>
              <a:rPr lang="fr-CA" sz="1400" b="1" dirty="0"/>
              <a:t>Rechercher des orientations et clarifier les objectifs :</a:t>
            </a:r>
            <a:r>
              <a:rPr lang="fr-CA" sz="1400" dirty="0"/>
              <a:t> si vous avez des hésitations au sujet de ce qu’on attend de votre organisme, lisez les principaux documents, notamment la lettre de mandat, le plan d’activités et le rapport annuel. Si vous hésitez, posez la question à vos collègues au sein de l’organisme, ou encore au président du CA, afin d’obtenir la clarification et les orientations requises.</a:t>
            </a:r>
          </a:p>
          <a:p>
            <a:pPr marL="1028700" lvl="1" indent="-342900">
              <a:lnSpc>
                <a:spcPct val="100000"/>
              </a:lnSpc>
              <a:buFont typeface="Wingdings" panose="05000000000000000000" pitchFamily="2" charset="2"/>
              <a:buChar char="§"/>
            </a:pPr>
            <a:r>
              <a:rPr lang="fr-CA" sz="1400" b="1" dirty="0"/>
              <a:t>Communiquez de façon proactive</a:t>
            </a:r>
            <a:r>
              <a:rPr lang="fr-CA" sz="1400" dirty="0"/>
              <a:t> : assurez-vous de poser des questions et de comprendre les processus de communications de votre organisme. Il est essentiel de consulter les personnes qui s’imposent et de communiquer en temps opportun l’information importante. Assurez-vous de savoir quand et comment soulever les questions importantes.</a:t>
            </a:r>
            <a:endParaRPr lang="en-CA" sz="1400" dirty="0"/>
          </a:p>
          <a:p>
            <a:pPr>
              <a:lnSpc>
                <a:spcPct val="100000"/>
              </a:lnSpc>
            </a:pPr>
            <a:endParaRPr lang="en-CA" sz="1400" dirty="0"/>
          </a:p>
          <a:p>
            <a:pPr>
              <a:lnSpc>
                <a:spcPct val="100000"/>
              </a:lnSpc>
            </a:pPr>
            <a:endParaRPr lang="en-CA" sz="1400" dirty="0"/>
          </a:p>
        </p:txBody>
      </p:sp>
    </p:spTree>
    <p:extLst>
      <p:ext uri="{BB962C8B-B14F-4D97-AF65-F5344CB8AC3E}">
        <p14:creationId xmlns:p14="http://schemas.microsoft.com/office/powerpoint/2010/main" val="122575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AEFA20-1678-4D69-A0E5-8315D7A368FB}"/>
              </a:ext>
            </a:extLst>
          </p:cNvPr>
          <p:cNvSpPr txBox="1"/>
          <p:nvPr/>
        </p:nvSpPr>
        <p:spPr>
          <a:xfrm>
            <a:off x="347297" y="1049572"/>
            <a:ext cx="8310735" cy="523220"/>
          </a:xfrm>
          <a:prstGeom prst="rect">
            <a:avLst/>
          </a:prstGeom>
          <a:noFill/>
        </p:spPr>
        <p:txBody>
          <a:bodyPr wrap="square" rtlCol="0">
            <a:spAutoFit/>
          </a:bodyPr>
          <a:lstStyle/>
          <a:p>
            <a:r>
              <a:rPr lang="fr-CA" sz="1400" b="1" dirty="0">
                <a:solidFill>
                  <a:srgbClr val="047BC1"/>
                </a:solidFill>
              </a:rPr>
              <a:t>Les organismes doivent respecter les normes essentielles en matière de responsabilités et de prestation de services qui figurent dans les lois et les directives suivantes, entre autres : </a:t>
            </a:r>
          </a:p>
        </p:txBody>
      </p:sp>
      <p:sp>
        <p:nvSpPr>
          <p:cNvPr id="2" name="Title 1">
            <a:extLst>
              <a:ext uri="{FF2B5EF4-FFF2-40B4-BE49-F238E27FC236}">
                <a16:creationId xmlns:a16="http://schemas.microsoft.com/office/drawing/2014/main" id="{5CEC1AF2-8EFA-4C8F-9663-16A828412F2E}"/>
              </a:ext>
            </a:extLst>
          </p:cNvPr>
          <p:cNvSpPr>
            <a:spLocks noGrp="1"/>
          </p:cNvSpPr>
          <p:nvPr>
            <p:ph type="title"/>
          </p:nvPr>
        </p:nvSpPr>
        <p:spPr/>
        <p:txBody>
          <a:bodyPr/>
          <a:lstStyle/>
          <a:p>
            <a:r>
              <a:rPr lang="fr-CA"/>
              <a:t>Lois pertinentes</a:t>
            </a:r>
            <a:br>
              <a:rPr lang="fr-CA" b="0"/>
            </a:br>
            <a:endParaRPr lang="fr-CA" b="0"/>
          </a:p>
        </p:txBody>
      </p:sp>
      <p:sp>
        <p:nvSpPr>
          <p:cNvPr id="3" name="Content Placeholder 2">
            <a:extLst>
              <a:ext uri="{FF2B5EF4-FFF2-40B4-BE49-F238E27FC236}">
                <a16:creationId xmlns:a16="http://schemas.microsoft.com/office/drawing/2014/main" id="{EBA4894D-E7D4-41A3-B5B2-324C8345B27C}"/>
              </a:ext>
            </a:extLst>
          </p:cNvPr>
          <p:cNvSpPr>
            <a:spLocks noGrp="1"/>
          </p:cNvSpPr>
          <p:nvPr>
            <p:ph idx="1"/>
          </p:nvPr>
        </p:nvSpPr>
        <p:spPr>
          <a:xfrm>
            <a:off x="347297" y="1727168"/>
            <a:ext cx="8456734" cy="4437962"/>
          </a:xfrm>
          <a:noFill/>
        </p:spPr>
        <p:txBody>
          <a:bodyPr>
            <a:noAutofit/>
          </a:bodyPr>
          <a:lstStyle/>
          <a:p>
            <a:pPr marL="285750" indent="-285750">
              <a:lnSpc>
                <a:spcPct val="100000"/>
              </a:lnSpc>
              <a:buFont typeface="Wingdings" panose="05000000000000000000" pitchFamily="2" charset="2"/>
              <a:buChar char="§"/>
            </a:pPr>
            <a:r>
              <a:rPr lang="fr-CA" sz="1200" i="1" dirty="0">
                <a:hlinkClick r:id="rId2"/>
              </a:rPr>
              <a:t>Loi de 2006 sur la fonction publique de l'Ontario (LFPO)</a:t>
            </a:r>
            <a:r>
              <a:rPr lang="fr-CA" sz="1200" i="1" dirty="0"/>
              <a:t> : </a:t>
            </a:r>
            <a:r>
              <a:rPr lang="fr-CA" sz="1200" dirty="0"/>
              <a:t>établit les règles applicables aux employés de la Couronne et le cadre de conduite conforme à l’éthique.</a:t>
            </a:r>
          </a:p>
          <a:p>
            <a:pPr marL="285750" indent="-285750">
              <a:lnSpc>
                <a:spcPct val="100000"/>
              </a:lnSpc>
              <a:buFont typeface="Wingdings" panose="05000000000000000000" pitchFamily="2" charset="2"/>
              <a:buChar char="§"/>
            </a:pPr>
            <a:r>
              <a:rPr lang="fr-CA" sz="1200" i="1" dirty="0">
                <a:hlinkClick r:id="rId3"/>
              </a:rPr>
              <a:t>Loi de 2005 sur l’accessibilité pour les personnes handicapées de l’Ontario (LAPHO)</a:t>
            </a:r>
            <a:r>
              <a:rPr lang="fr-CA" sz="1200" i="1" dirty="0"/>
              <a:t> : </a:t>
            </a:r>
            <a:r>
              <a:rPr lang="fr-CA" sz="1200" dirty="0"/>
              <a:t>établit le cadre d’élaboration de normes obligatoires provinciales en matière d’accessibilité dans tous les aspects de la vie quotidienne.</a:t>
            </a:r>
          </a:p>
          <a:p>
            <a:pPr marL="285750" indent="-285750">
              <a:lnSpc>
                <a:spcPct val="100000"/>
              </a:lnSpc>
              <a:buFont typeface="Wingdings" panose="05000000000000000000" pitchFamily="2" charset="2"/>
              <a:buChar char="§"/>
            </a:pPr>
            <a:r>
              <a:rPr lang="fr-CA" sz="1200" i="1" dirty="0">
                <a:hlinkClick r:id="rId4"/>
              </a:rPr>
              <a:t>Loi de 2014 sur la responsabilisation et la transparence du secteur public et des députés </a:t>
            </a:r>
            <a:r>
              <a:rPr lang="fr-CA" sz="1200" dirty="0"/>
              <a:t>qui a modifié la </a:t>
            </a:r>
            <a:r>
              <a:rPr lang="fr-CA" sz="1200" i="1" dirty="0">
                <a:hlinkClick r:id="rId5"/>
              </a:rPr>
              <a:t>Loi de 2009 sur l'examen des dépenses dans le secteur public</a:t>
            </a:r>
            <a:r>
              <a:rPr lang="fr-CA" sz="1200" i="1" dirty="0"/>
              <a:t> : </a:t>
            </a:r>
            <a:r>
              <a:rPr lang="fr-CA" sz="1200" dirty="0"/>
              <a:t>donne au commissaire à l’intégrité le pouvoir de sélectionner quels organismes publics doivent soumettre leurs dépenses d’une certaine période à des fins d’examen. </a:t>
            </a:r>
          </a:p>
          <a:p>
            <a:pPr marL="285750" indent="-285750">
              <a:lnSpc>
                <a:spcPct val="100000"/>
              </a:lnSpc>
              <a:buFont typeface="Wingdings" panose="05000000000000000000" pitchFamily="2" charset="2"/>
              <a:buChar char="§"/>
            </a:pPr>
            <a:r>
              <a:rPr lang="fr-CA" sz="1200" i="1" dirty="0">
                <a:hlinkClick r:id="rId6"/>
              </a:rPr>
              <a:t>Loi sur les services en français</a:t>
            </a:r>
            <a:r>
              <a:rPr lang="fr-CA" sz="1200" dirty="0"/>
              <a:t> : le paragraphe 5(1) de cette loi garantit le droit d’une personne de communiquer en français avec les ministères et organismes du gouvernement de l’Ontario qui sont situés dans l’une des 25 régions désignées de la province ou qui les servent et de recevoir des services en français de la part de ces ministères et organismes. </a:t>
            </a:r>
          </a:p>
          <a:p>
            <a:pPr marL="285750" indent="-285750">
              <a:lnSpc>
                <a:spcPct val="100000"/>
              </a:lnSpc>
              <a:buFont typeface="Wingdings" panose="05000000000000000000" pitchFamily="2" charset="2"/>
              <a:buChar char="§"/>
            </a:pPr>
            <a:r>
              <a:rPr lang="fr-CA" sz="1200" i="1" dirty="0">
                <a:hlinkClick r:id="rId7"/>
              </a:rPr>
              <a:t>Loi de 2006 sur les archives publiques et la conservation des documents </a:t>
            </a:r>
            <a:r>
              <a:rPr lang="fr-CA" sz="1200" i="1" dirty="0"/>
              <a:t>:</a:t>
            </a:r>
            <a:r>
              <a:rPr lang="fr-CA" sz="1200" dirty="0"/>
              <a:t> les organismes publics doivent gérer leurs dossiers de façon à garantir que le public a accès à une consignation complète et officielle des prises de décisions dans le secteur parapublic. </a:t>
            </a:r>
          </a:p>
          <a:p>
            <a:pPr marL="285750" indent="-285750">
              <a:lnSpc>
                <a:spcPct val="100000"/>
              </a:lnSpc>
              <a:buFont typeface="Wingdings" panose="05000000000000000000" pitchFamily="2" charset="2"/>
              <a:buChar char="§"/>
            </a:pPr>
            <a:r>
              <a:rPr lang="fr-CA" sz="1200" dirty="0"/>
              <a:t>Nous pouvons aussi penser à la</a:t>
            </a:r>
            <a:r>
              <a:rPr lang="fr-CA" sz="1200" i="1" dirty="0"/>
              <a:t> </a:t>
            </a:r>
            <a:r>
              <a:rPr lang="fr-CA" sz="1200" i="1" dirty="0">
                <a:hlinkClick r:id="rId8"/>
              </a:rPr>
              <a:t>Loi sur l’administration financière</a:t>
            </a:r>
            <a:r>
              <a:rPr lang="fr-CA" sz="1200" i="1" dirty="0"/>
              <a:t> </a:t>
            </a:r>
            <a:r>
              <a:rPr lang="fr-CA" sz="1200" dirty="0"/>
              <a:t>et à la</a:t>
            </a:r>
            <a:r>
              <a:rPr lang="fr-CA" sz="1200" i="1" dirty="0"/>
              <a:t> </a:t>
            </a:r>
            <a:r>
              <a:rPr lang="fr-CA" sz="1200" i="1" dirty="0">
                <a:hlinkClick r:id="rId9"/>
              </a:rPr>
              <a:t>Loi sur l’accès à l’information et la protection de la vie privée</a:t>
            </a:r>
            <a:r>
              <a:rPr lang="fr-CA" sz="1200" i="1" dirty="0"/>
              <a:t>.</a:t>
            </a:r>
          </a:p>
          <a:p>
            <a:pPr marL="285750" indent="-285750">
              <a:lnSpc>
                <a:spcPct val="100000"/>
              </a:lnSpc>
              <a:buFont typeface="Wingdings" panose="05000000000000000000" pitchFamily="2" charset="2"/>
              <a:buChar char="§"/>
            </a:pPr>
            <a:r>
              <a:rPr lang="fr-CA" sz="1200" dirty="0"/>
              <a:t>La </a:t>
            </a:r>
            <a:r>
              <a:rPr lang="fr-CA" sz="1200" dirty="0">
                <a:hlinkClick r:id="rId10"/>
              </a:rPr>
              <a:t>Directive concernant les organismes et les nominations (DON)</a:t>
            </a:r>
            <a:r>
              <a:rPr lang="fr-CA" sz="1200" dirty="0"/>
              <a:t> établit les règles pour les organismes provinciaux et les personnes nommées par le gouvernement. </a:t>
            </a:r>
          </a:p>
          <a:p>
            <a:pPr marL="285750" indent="-285750">
              <a:lnSpc>
                <a:spcPct val="100000"/>
              </a:lnSpc>
              <a:buFont typeface="Wingdings" panose="05000000000000000000" pitchFamily="2" charset="2"/>
              <a:buChar char="§"/>
            </a:pPr>
            <a:r>
              <a:rPr lang="fr-CA" sz="1200" dirty="0">
                <a:hlinkClick r:id="rId11"/>
              </a:rPr>
              <a:t>Règles concernant les frais de déplacement et leur remboursement :</a:t>
            </a:r>
            <a:r>
              <a:rPr lang="fr-CA" sz="1200" dirty="0"/>
              <a:t> jouent le rôle de recueil de pratiques exemplaires pour d’autres organismes et décrivent les dépenses dont le remboursement peut être demandé aux organismes provinciaux.</a:t>
            </a: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17</a:t>
            </a:fld>
            <a:endParaRPr lang="en-US"/>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6410012" cy="365125"/>
          </a:xfrm>
        </p:spPr>
        <p:txBody>
          <a:bodyPr/>
          <a:lstStyle/>
          <a:p>
            <a:pPr algn="l"/>
            <a:r>
              <a:rPr lang="fr-CA" dirty="0"/>
              <a:t>Aperçu de la gouvernance des organismes et du rôle des personnes nommées par le gouvernement</a:t>
            </a:r>
          </a:p>
        </p:txBody>
      </p:sp>
    </p:spTree>
    <p:extLst>
      <p:ext uri="{BB962C8B-B14F-4D97-AF65-F5344CB8AC3E}">
        <p14:creationId xmlns:p14="http://schemas.microsoft.com/office/powerpoint/2010/main" val="400317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AFBF55-01DA-42A3-A5AF-C5D949FACBAE}"/>
              </a:ext>
            </a:extLst>
          </p:cNvPr>
          <p:cNvSpPr>
            <a:spLocks noGrp="1"/>
          </p:cNvSpPr>
          <p:nvPr>
            <p:ph type="title"/>
          </p:nvPr>
        </p:nvSpPr>
        <p:spPr>
          <a:xfrm>
            <a:off x="347295" y="2436937"/>
            <a:ext cx="5452614" cy="2250279"/>
          </a:xfrm>
        </p:spPr>
        <p:txBody>
          <a:bodyPr/>
          <a:lstStyle/>
          <a:p>
            <a:r>
              <a:rPr lang="fr-CA" dirty="0">
                <a:solidFill>
                  <a:srgbClr val="047BC1"/>
                </a:solidFill>
              </a:rPr>
              <a:t>Surveillance des risques et </a:t>
            </a:r>
            <a:br>
              <a:rPr lang="fr-CA" dirty="0">
                <a:solidFill>
                  <a:srgbClr val="047BC1"/>
                </a:solidFill>
              </a:rPr>
            </a:br>
            <a:r>
              <a:rPr lang="fr-CA" dirty="0">
                <a:solidFill>
                  <a:srgbClr val="047BC1"/>
                </a:solidFill>
              </a:rPr>
              <a:t>surveillance financière</a:t>
            </a:r>
          </a:p>
        </p:txBody>
      </p:sp>
    </p:spTree>
    <p:extLst>
      <p:ext uri="{BB962C8B-B14F-4D97-AF65-F5344CB8AC3E}">
        <p14:creationId xmlns:p14="http://schemas.microsoft.com/office/powerpoint/2010/main" val="196685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6E75-E3A7-4208-865A-A6A1DF47DC9F}"/>
              </a:ext>
            </a:extLst>
          </p:cNvPr>
          <p:cNvSpPr>
            <a:spLocks noGrp="1"/>
          </p:cNvSpPr>
          <p:nvPr>
            <p:ph type="title"/>
          </p:nvPr>
        </p:nvSpPr>
        <p:spPr>
          <a:xfrm>
            <a:off x="347295" y="374553"/>
            <a:ext cx="8456735" cy="1036291"/>
          </a:xfrm>
        </p:spPr>
        <p:txBody>
          <a:bodyPr/>
          <a:lstStyle/>
          <a:p>
            <a:r>
              <a:rPr lang="fr-CA"/>
              <a:t>Devoirs fiduciaires</a:t>
            </a:r>
          </a:p>
        </p:txBody>
      </p:sp>
      <p:sp>
        <p:nvSpPr>
          <p:cNvPr id="7" name="TextBox 6">
            <a:extLst>
              <a:ext uri="{FF2B5EF4-FFF2-40B4-BE49-F238E27FC236}">
                <a16:creationId xmlns:a16="http://schemas.microsoft.com/office/drawing/2014/main" id="{A235AF74-55A4-47B8-84B2-CAB6CF2DEAE3}"/>
              </a:ext>
            </a:extLst>
          </p:cNvPr>
          <p:cNvSpPr txBox="1"/>
          <p:nvPr/>
        </p:nvSpPr>
        <p:spPr>
          <a:xfrm>
            <a:off x="347297" y="1020054"/>
            <a:ext cx="8310735" cy="584775"/>
          </a:xfrm>
          <a:prstGeom prst="rect">
            <a:avLst/>
          </a:prstGeom>
          <a:noFill/>
        </p:spPr>
        <p:txBody>
          <a:bodyPr wrap="square" rtlCol="0">
            <a:spAutoFit/>
          </a:bodyPr>
          <a:lstStyle/>
          <a:p>
            <a:r>
              <a:rPr lang="fr-CA" sz="1600" b="1">
                <a:solidFill>
                  <a:srgbClr val="047BC1"/>
                </a:solidFill>
              </a:rPr>
              <a:t>À titre de personne nommée par le gouvernement, vous représentez le peuple et le gouvernement de l’Ontario. Cette responsabilité est associée à des devoirs fiduciaires.</a:t>
            </a:r>
          </a:p>
        </p:txBody>
      </p:sp>
      <p:sp>
        <p:nvSpPr>
          <p:cNvPr id="3" name="Content Placeholder 2">
            <a:extLst>
              <a:ext uri="{FF2B5EF4-FFF2-40B4-BE49-F238E27FC236}">
                <a16:creationId xmlns:a16="http://schemas.microsoft.com/office/drawing/2014/main" id="{A0FE0D10-76B6-40FD-ACFA-E3ACBBD5A4A3}"/>
              </a:ext>
            </a:extLst>
          </p:cNvPr>
          <p:cNvSpPr>
            <a:spLocks noGrp="1"/>
          </p:cNvSpPr>
          <p:nvPr>
            <p:ph idx="1"/>
          </p:nvPr>
        </p:nvSpPr>
        <p:spPr>
          <a:xfrm>
            <a:off x="347296" y="1715360"/>
            <a:ext cx="8456734" cy="3980046"/>
          </a:xfrm>
          <a:solidFill>
            <a:srgbClr val="D1E7F3"/>
          </a:solidFill>
        </p:spPr>
        <p:txBody>
          <a:bodyPr>
            <a:noAutofit/>
          </a:bodyPr>
          <a:lstStyle/>
          <a:p>
            <a:pPr marL="342900" indent="-342900">
              <a:lnSpc>
                <a:spcPct val="100000"/>
              </a:lnSpc>
              <a:buFont typeface="Wingdings" panose="05000000000000000000" pitchFamily="2" charset="2"/>
              <a:buChar char="§"/>
            </a:pPr>
            <a:r>
              <a:rPr lang="fr-CA" sz="1400" dirty="0"/>
              <a:t>Un devoir fiduciaire est une obligation légale pour une partie d’agir selon l’intérêt supérieur d’une autre. Vous devez toujours agir selon l’intérêt supérieur du peuple ontarien.</a:t>
            </a:r>
          </a:p>
          <a:p>
            <a:pPr marL="342900" indent="-342900">
              <a:lnSpc>
                <a:spcPct val="100000"/>
              </a:lnSpc>
              <a:buFont typeface="Wingdings" panose="05000000000000000000" pitchFamily="2" charset="2"/>
              <a:buChar char="§"/>
            </a:pPr>
            <a:r>
              <a:rPr lang="fr-CA" sz="1400" dirty="0"/>
              <a:t>Il existe de nombreuses façons de vous acquitter de vos devoirs fiduciaires. En voici quelques exemples :</a:t>
            </a:r>
          </a:p>
          <a:p>
            <a:pPr marL="1028700" lvl="1" indent="-342900">
              <a:lnSpc>
                <a:spcPct val="100000"/>
              </a:lnSpc>
              <a:buFont typeface="Wingdings" panose="05000000000000000000" pitchFamily="2" charset="2"/>
              <a:buChar char="§"/>
            </a:pPr>
            <a:r>
              <a:rPr lang="fr-CA" sz="1400" dirty="0"/>
              <a:t>Se préparer avant de se présenter aux réunions.</a:t>
            </a:r>
          </a:p>
          <a:p>
            <a:pPr marL="1028700" lvl="1" indent="-342900">
              <a:lnSpc>
                <a:spcPct val="100000"/>
              </a:lnSpc>
              <a:buFont typeface="Wingdings" panose="05000000000000000000" pitchFamily="2" charset="2"/>
              <a:buChar char="§"/>
            </a:pPr>
            <a:r>
              <a:rPr lang="fr-CA" sz="1400" dirty="0"/>
              <a:t>Participer aux réunions en posant des questions constructives.</a:t>
            </a:r>
          </a:p>
          <a:p>
            <a:pPr marL="1028700" lvl="1" indent="-342900">
              <a:lnSpc>
                <a:spcPct val="100000"/>
              </a:lnSpc>
              <a:buFont typeface="Wingdings" panose="05000000000000000000" pitchFamily="2" charset="2"/>
              <a:buChar char="§"/>
            </a:pPr>
            <a:r>
              <a:rPr lang="fr-CA" sz="1400" dirty="0"/>
              <a:t>Démontrer une pensée stratégique en visant à aligner les objectifs de l’organisme sur les objectifs et buts du gouvernement.</a:t>
            </a:r>
          </a:p>
          <a:p>
            <a:pPr marL="1028700" lvl="1" indent="-342900">
              <a:lnSpc>
                <a:spcPct val="100000"/>
              </a:lnSpc>
              <a:buFont typeface="Wingdings" panose="05000000000000000000" pitchFamily="2" charset="2"/>
              <a:buChar char="§"/>
            </a:pPr>
            <a:r>
              <a:rPr lang="fr-CA" sz="1400" dirty="0"/>
              <a:t>Agir de façon sensée et selon l’intérêt public.</a:t>
            </a:r>
          </a:p>
          <a:p>
            <a:pPr marL="1028700" lvl="1" indent="-342900">
              <a:lnSpc>
                <a:spcPct val="100000"/>
              </a:lnSpc>
              <a:buFont typeface="Wingdings" panose="05000000000000000000" pitchFamily="2" charset="2"/>
              <a:buChar char="§"/>
            </a:pPr>
            <a:r>
              <a:rPr lang="fr-CA" sz="1400" dirty="0"/>
              <a:t>Appuyer les intérêts de votre organisme ou d’une autre organisation dans son ensemble.</a:t>
            </a:r>
          </a:p>
          <a:p>
            <a:pPr marL="1028700" lvl="1" indent="-342900">
              <a:lnSpc>
                <a:spcPct val="100000"/>
              </a:lnSpc>
              <a:buFont typeface="Wingdings" panose="05000000000000000000" pitchFamily="2" charset="2"/>
              <a:buChar char="§"/>
            </a:pPr>
            <a:r>
              <a:rPr lang="fr-CA" sz="1400" dirty="0"/>
              <a:t>Travailler en vue d’atteindre un consensus et de générer des résultats.</a:t>
            </a:r>
          </a:p>
          <a:p>
            <a:pPr marL="1028700" lvl="1" indent="-342900">
              <a:lnSpc>
                <a:spcPct val="100000"/>
              </a:lnSpc>
              <a:buFont typeface="Wingdings" panose="05000000000000000000" pitchFamily="2" charset="2"/>
              <a:buChar char="§"/>
            </a:pPr>
            <a:r>
              <a:rPr lang="fr-CA" sz="1400" dirty="0"/>
              <a:t>Contribuer à veiller à ce que votre organisme respecte toutes les directives et les lois applicables.</a:t>
            </a:r>
          </a:p>
          <a:p>
            <a:pPr marL="342900" indent="-342900">
              <a:lnSpc>
                <a:spcPct val="100000"/>
              </a:lnSpc>
              <a:buFont typeface="Wingdings" panose="05000000000000000000" pitchFamily="2" charset="2"/>
              <a:buChar char="§"/>
            </a:pPr>
            <a:r>
              <a:rPr lang="fr-CA" sz="1400" dirty="0"/>
              <a:t>L’un des rôles les plus importants que doivent jouer les personnes nommées par le gouvernement est celui de poser des questions exploratoires aux membres du personnel. Quand le personnel de l’organisme vous soumet des rapports ou des recommandations, vous devez leur poser des questions exploratoires, et parfois difficiles, afin d’obtenir plus de détails.</a:t>
            </a:r>
          </a:p>
        </p:txBody>
      </p:sp>
      <p:sp>
        <p:nvSpPr>
          <p:cNvPr id="5" name="Slide Number Placeholder 4">
            <a:extLst>
              <a:ext uri="{FF2B5EF4-FFF2-40B4-BE49-F238E27FC236}">
                <a16:creationId xmlns:a16="http://schemas.microsoft.com/office/drawing/2014/main" id="{D04D6935-85DA-4EE3-881A-9ECA85BCDAD8}"/>
              </a:ext>
            </a:extLst>
          </p:cNvPr>
          <p:cNvSpPr>
            <a:spLocks noGrp="1"/>
          </p:cNvSpPr>
          <p:nvPr>
            <p:ph type="sldNum" sz="quarter" idx="12"/>
          </p:nvPr>
        </p:nvSpPr>
        <p:spPr/>
        <p:txBody>
          <a:bodyPr/>
          <a:lstStyle/>
          <a:p>
            <a:fld id="{9CAA33A2-411E-8443-83D0-3263C24E97A5}" type="slidenum">
              <a:rPr lang="en-US" smtClean="0"/>
              <a:pPr/>
              <a:t>19</a:t>
            </a:fld>
            <a:endParaRPr lang="en-US"/>
          </a:p>
        </p:txBody>
      </p:sp>
      <p:sp>
        <p:nvSpPr>
          <p:cNvPr id="6" name="Footer Placeholder 5">
            <a:extLst>
              <a:ext uri="{FF2B5EF4-FFF2-40B4-BE49-F238E27FC236}">
                <a16:creationId xmlns:a16="http://schemas.microsoft.com/office/drawing/2014/main" id="{9993F2BB-50F9-4AF2-B778-9609A92C974B}"/>
              </a:ext>
            </a:extLst>
          </p:cNvPr>
          <p:cNvSpPr>
            <a:spLocks noGrp="1"/>
          </p:cNvSpPr>
          <p:nvPr>
            <p:ph type="ftr" sz="quarter" idx="11"/>
          </p:nvPr>
        </p:nvSpPr>
        <p:spPr>
          <a:xfrm>
            <a:off x="861644" y="6276602"/>
            <a:ext cx="6845441" cy="365125"/>
          </a:xfrm>
        </p:spPr>
        <p:txBody>
          <a:bodyPr/>
          <a:lstStyle/>
          <a:p>
            <a:pPr algn="l"/>
            <a:r>
              <a:rPr lang="fr-CA" dirty="0"/>
              <a:t>Aperçu de la gouvernance des organismes et du rôle des personnes nommées par le gouvernement</a:t>
            </a:r>
          </a:p>
        </p:txBody>
      </p:sp>
    </p:spTree>
    <p:extLst>
      <p:ext uri="{BB962C8B-B14F-4D97-AF65-F5344CB8AC3E}">
        <p14:creationId xmlns:p14="http://schemas.microsoft.com/office/powerpoint/2010/main" val="346421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lstStyle/>
          <a:p>
            <a:r>
              <a:rPr lang="fr-CA"/>
              <a:t>Objet</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5" y="1079717"/>
            <a:ext cx="8456734" cy="4452927"/>
          </a:xfrm>
        </p:spPr>
        <p:txBody>
          <a:bodyPr>
            <a:normAutofit/>
          </a:bodyPr>
          <a:lstStyle/>
          <a:p>
            <a:r>
              <a:rPr lang="fr-CA" sz="2400" dirty="0"/>
              <a:t>Cette présentation a pour objectif de communiquer des renseignements généraux au sujet des organismes provinciaux et des responsabilités des personnes nommées par le gouvernement :</a:t>
            </a:r>
          </a:p>
          <a:p>
            <a:endParaRPr lang="en-CA" sz="2400" dirty="0"/>
          </a:p>
          <a:p>
            <a:pPr marL="342900" indent="-342900">
              <a:buFont typeface="Wingdings" panose="05000000000000000000" pitchFamily="2" charset="2"/>
              <a:buChar char="§"/>
            </a:pPr>
            <a:r>
              <a:rPr lang="fr-CA" sz="2400" dirty="0"/>
              <a:t>Aperçu des organismes et personnes nommées par le gouvernement en Ontario</a:t>
            </a:r>
          </a:p>
          <a:p>
            <a:pPr marL="342900" indent="-342900">
              <a:buFont typeface="Wingdings" panose="05000000000000000000" pitchFamily="2" charset="2"/>
              <a:buChar char="§"/>
            </a:pPr>
            <a:r>
              <a:rPr lang="fr-CA" sz="2400" dirty="0"/>
              <a:t>Gouvernance et responsabilités</a:t>
            </a:r>
          </a:p>
          <a:p>
            <a:pPr marL="342900" indent="-342900">
              <a:buFont typeface="Wingdings" panose="05000000000000000000" pitchFamily="2" charset="2"/>
              <a:buChar char="§"/>
            </a:pPr>
            <a:r>
              <a:rPr lang="fr-CA" sz="2400" dirty="0"/>
              <a:t>Surveillance des risques et surveillance financière</a:t>
            </a:r>
          </a:p>
          <a:p>
            <a:pPr marL="342900" indent="-342900">
              <a:buFont typeface="Wingdings" panose="05000000000000000000" pitchFamily="2" charset="2"/>
              <a:buChar char="§"/>
            </a:pPr>
            <a:r>
              <a:rPr lang="fr-CA" sz="2400" dirty="0"/>
              <a:t>Conflits d’intérêts et exigences en matière d’éthique</a:t>
            </a:r>
          </a:p>
        </p:txBody>
      </p:sp>
      <p:sp>
        <p:nvSpPr>
          <p:cNvPr id="4" name="TextBox 3">
            <a:extLst>
              <a:ext uri="{FF2B5EF4-FFF2-40B4-BE49-F238E27FC236}">
                <a16:creationId xmlns:a16="http://schemas.microsoft.com/office/drawing/2014/main" id="{2DBCADFC-AA38-44D4-BDF9-FDFDCAEDB68B}"/>
              </a:ext>
            </a:extLst>
          </p:cNvPr>
          <p:cNvSpPr txBox="1"/>
          <p:nvPr/>
        </p:nvSpPr>
        <p:spPr>
          <a:xfrm>
            <a:off x="450923" y="5210943"/>
            <a:ext cx="8249478" cy="954107"/>
          </a:xfrm>
          <a:prstGeom prst="rect">
            <a:avLst/>
          </a:prstGeom>
          <a:solidFill>
            <a:srgbClr val="D1E7F3"/>
          </a:solidFill>
        </p:spPr>
        <p:txBody>
          <a:bodyPr wrap="square" rtlCol="0">
            <a:spAutoFit/>
          </a:bodyPr>
          <a:lstStyle/>
          <a:p>
            <a:r>
              <a:rPr lang="fr-CA" sz="1400" b="1" dirty="0"/>
              <a:t>Remarque :</a:t>
            </a:r>
            <a:r>
              <a:rPr lang="fr-CA" sz="1400" dirty="0"/>
              <a:t> Cette présentation vise les personnes nommées par les organismes publics et autres entités de l’Ontario. Il est possible que des parties de cette présentation ne s’appliquent pas aux personnes qui ne sont pas considérées comme des personnes nommées par le gouvernement selon la </a:t>
            </a:r>
            <a:r>
              <a:rPr lang="fr-CA" sz="1400" b="1" i="1" dirty="0">
                <a:hlinkClick r:id="rId2"/>
              </a:rPr>
              <a:t>Loi sur la fonction publique de l’Ontario</a:t>
            </a:r>
            <a:r>
              <a:rPr lang="fr-CA" sz="1400" dirty="0"/>
              <a:t>.</a:t>
            </a: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2</a:t>
            </a:fld>
            <a:endParaRPr lang="en-US"/>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6401304" cy="365125"/>
          </a:xfrm>
        </p:spPr>
        <p:txBody>
          <a:bodyPr/>
          <a:lstStyle/>
          <a:p>
            <a:pPr algn="l"/>
            <a:r>
              <a:rPr lang="fr-CA" dirty="0"/>
              <a:t>Aperçu de la gouvernance des organismes et du rôle des personnes nommées par le gouvernement</a:t>
            </a:r>
          </a:p>
        </p:txBody>
      </p:sp>
    </p:spTree>
    <p:extLst>
      <p:ext uri="{BB962C8B-B14F-4D97-AF65-F5344CB8AC3E}">
        <p14:creationId xmlns:p14="http://schemas.microsoft.com/office/powerpoint/2010/main" val="2894058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AF9A-56D7-4AF6-A411-8A8C6357BFE0}"/>
              </a:ext>
            </a:extLst>
          </p:cNvPr>
          <p:cNvSpPr>
            <a:spLocks noGrp="1"/>
          </p:cNvSpPr>
          <p:nvPr>
            <p:ph type="title"/>
          </p:nvPr>
        </p:nvSpPr>
        <p:spPr/>
        <p:txBody>
          <a:bodyPr/>
          <a:lstStyle/>
          <a:p>
            <a:r>
              <a:rPr lang="fr-CA"/>
              <a:t>Devoirs fiduciaires et surveillance financière</a:t>
            </a:r>
          </a:p>
        </p:txBody>
      </p:sp>
      <p:sp>
        <p:nvSpPr>
          <p:cNvPr id="5" name="Slide Number Placeholder 4">
            <a:extLst>
              <a:ext uri="{FF2B5EF4-FFF2-40B4-BE49-F238E27FC236}">
                <a16:creationId xmlns:a16="http://schemas.microsoft.com/office/drawing/2014/main" id="{73172817-97CF-48FF-BA4B-756FEC604AD4}"/>
              </a:ext>
            </a:extLst>
          </p:cNvPr>
          <p:cNvSpPr>
            <a:spLocks noGrp="1"/>
          </p:cNvSpPr>
          <p:nvPr>
            <p:ph type="sldNum" sz="quarter" idx="12"/>
          </p:nvPr>
        </p:nvSpPr>
        <p:spPr/>
        <p:txBody>
          <a:bodyPr/>
          <a:lstStyle/>
          <a:p>
            <a:fld id="{9CAA33A2-411E-8443-83D0-3263C24E97A5}" type="slidenum">
              <a:rPr lang="en-US" smtClean="0"/>
              <a:pPr/>
              <a:t>20</a:t>
            </a:fld>
            <a:endParaRPr lang="en-US"/>
          </a:p>
        </p:txBody>
      </p:sp>
      <p:sp>
        <p:nvSpPr>
          <p:cNvPr id="6" name="Footer Placeholder 5">
            <a:extLst>
              <a:ext uri="{FF2B5EF4-FFF2-40B4-BE49-F238E27FC236}">
                <a16:creationId xmlns:a16="http://schemas.microsoft.com/office/drawing/2014/main" id="{BB494140-2E58-4447-BD18-E9420AE1E5A4}"/>
              </a:ext>
            </a:extLst>
          </p:cNvPr>
          <p:cNvSpPr>
            <a:spLocks noGrp="1"/>
          </p:cNvSpPr>
          <p:nvPr>
            <p:ph type="ftr" sz="quarter" idx="11"/>
          </p:nvPr>
        </p:nvSpPr>
        <p:spPr>
          <a:xfrm>
            <a:off x="861644" y="6276602"/>
            <a:ext cx="6418721" cy="365125"/>
          </a:xfrm>
        </p:spPr>
        <p:txBody>
          <a:bodyPr/>
          <a:lstStyle/>
          <a:p>
            <a:pPr algn="l"/>
            <a:r>
              <a:rPr lang="fr-CA" dirty="0"/>
              <a:t>Aperçu de la gouvernance des organismes et du rôle des personnes nommées par le gouvernement</a:t>
            </a:r>
          </a:p>
        </p:txBody>
      </p:sp>
      <p:sp>
        <p:nvSpPr>
          <p:cNvPr id="7" name="Content Placeholder 14">
            <a:extLst>
              <a:ext uri="{FF2B5EF4-FFF2-40B4-BE49-F238E27FC236}">
                <a16:creationId xmlns:a16="http://schemas.microsoft.com/office/drawing/2014/main" id="{24089C5E-9C7D-4024-BB27-0676DEC8801E}"/>
              </a:ext>
            </a:extLst>
          </p:cNvPr>
          <p:cNvSpPr>
            <a:spLocks noGrp="1"/>
          </p:cNvSpPr>
          <p:nvPr>
            <p:ph idx="1"/>
          </p:nvPr>
        </p:nvSpPr>
        <p:spPr>
          <a:xfrm>
            <a:off x="339970" y="1643124"/>
            <a:ext cx="8456734" cy="4635133"/>
          </a:xfrm>
        </p:spPr>
        <p:txBody>
          <a:bodyPr>
            <a:noAutofit/>
          </a:bodyPr>
          <a:lstStyle/>
          <a:p>
            <a:pPr marL="342900" indent="-342900">
              <a:lnSpc>
                <a:spcPct val="100000"/>
              </a:lnSpc>
              <a:buFont typeface="Wingdings" panose="05000000000000000000" pitchFamily="2" charset="2"/>
              <a:buChar char="§"/>
            </a:pPr>
            <a:r>
              <a:rPr lang="fr-CA" sz="1200" dirty="0"/>
              <a:t>La gestion financière exige entre autres de veiller à ce que vos activités s’alignent sur les quatre principes ci-dessous :</a:t>
            </a:r>
          </a:p>
          <a:p>
            <a:pPr marL="1028700" lvl="1" indent="-342900">
              <a:lnSpc>
                <a:spcPct val="100000"/>
              </a:lnSpc>
              <a:buFont typeface="Wingdings" panose="05000000000000000000" pitchFamily="2" charset="2"/>
              <a:buChar char="§"/>
            </a:pPr>
            <a:r>
              <a:rPr lang="fr-CA" sz="1200" b="1" dirty="0"/>
              <a:t>En obtenir le plus possible pour l’argent dépensé</a:t>
            </a:r>
            <a:r>
              <a:rPr lang="fr-CA" sz="1200" dirty="0"/>
              <a:t> : obtenir le meilleur résultat possible, compte tenu des ressources</a:t>
            </a:r>
          </a:p>
          <a:p>
            <a:pPr marL="1028700" lvl="1" indent="-342900">
              <a:lnSpc>
                <a:spcPct val="100000"/>
              </a:lnSpc>
              <a:buFont typeface="Wingdings" panose="05000000000000000000" pitchFamily="2" charset="2"/>
              <a:buChar char="§"/>
            </a:pPr>
            <a:r>
              <a:rPr lang="fr-CA" sz="1200" b="1" dirty="0"/>
              <a:t>Durabilité financière :</a:t>
            </a:r>
            <a:r>
              <a:rPr lang="fr-CA" sz="1200" dirty="0"/>
              <a:t> veiller à ce que les décisions tiennent compte de l’impact sur la visibilité future</a:t>
            </a:r>
          </a:p>
          <a:p>
            <a:pPr marL="1028700" lvl="1" indent="-342900">
              <a:lnSpc>
                <a:spcPct val="100000"/>
              </a:lnSpc>
              <a:buFont typeface="Wingdings" panose="05000000000000000000" pitchFamily="2" charset="2"/>
              <a:buChar char="§"/>
            </a:pPr>
            <a:r>
              <a:rPr lang="fr-CA" sz="1200" b="1" dirty="0"/>
              <a:t>Responsabilisation</a:t>
            </a:r>
            <a:r>
              <a:rPr lang="fr-CA" sz="1200" dirty="0"/>
              <a:t> : veiller à ce que les fonds soient affectés aux fins prévues</a:t>
            </a:r>
          </a:p>
          <a:p>
            <a:pPr marL="1028700" lvl="1" indent="-342900">
              <a:lnSpc>
                <a:spcPct val="100000"/>
              </a:lnSpc>
              <a:buFont typeface="Wingdings" panose="05000000000000000000" pitchFamily="2" charset="2"/>
              <a:buChar char="§"/>
            </a:pPr>
            <a:r>
              <a:rPr lang="fr-CA" sz="1200" b="1" dirty="0"/>
              <a:t>Transparence des rapports</a:t>
            </a:r>
            <a:r>
              <a:rPr lang="fr-CA" sz="1200" dirty="0"/>
              <a:t> : veiller à ce que l’information pertinente soit communiquée de façon claire et en temps opportun</a:t>
            </a:r>
          </a:p>
          <a:p>
            <a:pPr marL="342900" indent="-342900">
              <a:lnSpc>
                <a:spcPct val="100000"/>
              </a:lnSpc>
              <a:buFont typeface="Wingdings" panose="05000000000000000000" pitchFamily="2" charset="2"/>
              <a:buChar char="§"/>
            </a:pPr>
            <a:r>
              <a:rPr lang="fr-CA" sz="1200" dirty="0"/>
              <a:t>Si vous travaillez pour un organisme provincial, certaines de vos responsabilités en matière de surveillance financière sont décrites dans la </a:t>
            </a:r>
            <a:r>
              <a:rPr lang="fr-CA" sz="1200" i="1" dirty="0">
                <a:hlinkClick r:id="rId2"/>
              </a:rPr>
              <a:t>Loi sur l’administration financière</a:t>
            </a:r>
            <a:r>
              <a:rPr lang="fr-CA" sz="1200" dirty="0"/>
              <a:t>.</a:t>
            </a:r>
          </a:p>
          <a:p>
            <a:pPr marL="342900" indent="-342900">
              <a:lnSpc>
                <a:spcPct val="100000"/>
              </a:lnSpc>
              <a:buFont typeface="Wingdings" panose="05000000000000000000" pitchFamily="2" charset="2"/>
              <a:buChar char="§"/>
            </a:pPr>
            <a:r>
              <a:rPr lang="fr-CA" sz="1200" dirty="0"/>
              <a:t>La </a:t>
            </a:r>
            <a:r>
              <a:rPr lang="fr-CA" sz="1200" dirty="0">
                <a:hlinkClick r:id="rId3"/>
              </a:rPr>
              <a:t>Directive concernant les organismes et les nominations</a:t>
            </a:r>
            <a:r>
              <a:rPr lang="fr-CA" sz="1200" dirty="0"/>
              <a:t> établit les règles régissant la supervision des organismes provinciaux et la responsabilisation de ces derniers. En voici quelques exemples :</a:t>
            </a:r>
          </a:p>
          <a:p>
            <a:pPr marL="1028700" lvl="1" indent="-342900">
              <a:lnSpc>
                <a:spcPct val="100000"/>
              </a:lnSpc>
              <a:buFont typeface="Wingdings" panose="05000000000000000000" pitchFamily="2" charset="2"/>
              <a:buChar char="§"/>
            </a:pPr>
            <a:r>
              <a:rPr lang="fr-CA" sz="1200" dirty="0"/>
              <a:t>Exigences visant à établir des organismes ou des entités à court terme</a:t>
            </a:r>
          </a:p>
          <a:p>
            <a:pPr marL="1028700" lvl="1" indent="-342900">
              <a:lnSpc>
                <a:spcPct val="100000"/>
              </a:lnSpc>
              <a:buFont typeface="Wingdings" panose="05000000000000000000" pitchFamily="2" charset="2"/>
              <a:buChar char="§"/>
            </a:pPr>
            <a:r>
              <a:rPr lang="fr-CA" sz="1200" dirty="0"/>
              <a:t>Cadre de responsabilisation et de gestion des risques</a:t>
            </a:r>
          </a:p>
          <a:p>
            <a:pPr marL="1028700" lvl="1" indent="-342900">
              <a:lnSpc>
                <a:spcPct val="100000"/>
              </a:lnSpc>
              <a:buFont typeface="Wingdings" panose="05000000000000000000" pitchFamily="2" charset="2"/>
              <a:buChar char="§"/>
            </a:pPr>
            <a:r>
              <a:rPr lang="fr-CA" sz="1200" dirty="0"/>
              <a:t>Exigences visant la nomination de personnes</a:t>
            </a:r>
          </a:p>
          <a:p>
            <a:pPr marL="1028700" lvl="1" indent="-342900">
              <a:lnSpc>
                <a:spcPct val="100000"/>
              </a:lnSpc>
              <a:buFont typeface="Wingdings" panose="05000000000000000000" pitchFamily="2" charset="2"/>
              <a:buChar char="§"/>
            </a:pPr>
            <a:r>
              <a:rPr lang="fr-CA" sz="1200" dirty="0"/>
              <a:t>Rémunération des personnes nommées par le gouvernement</a:t>
            </a:r>
          </a:p>
          <a:p>
            <a:pPr marL="342900" indent="-342900">
              <a:lnSpc>
                <a:spcPct val="100000"/>
              </a:lnSpc>
              <a:buFont typeface="Wingdings" panose="05000000000000000000" pitchFamily="2" charset="2"/>
              <a:buChar char="§"/>
            </a:pPr>
            <a:r>
              <a:rPr lang="fr-CA" sz="1200" dirty="0"/>
              <a:t>La supervision financière fait partie de vos devoirs fiduciaires en tant que personne nommée par le gouvernement. Parmi ces devoirs fiduciaires, nous pouvons aussi compter votre responsabilité de veiller à ce que votre organisme applique les pratiques de gestion des risques recommandées.</a:t>
            </a:r>
          </a:p>
        </p:txBody>
      </p:sp>
      <p:sp>
        <p:nvSpPr>
          <p:cNvPr id="8" name="TextBox 7">
            <a:extLst>
              <a:ext uri="{FF2B5EF4-FFF2-40B4-BE49-F238E27FC236}">
                <a16:creationId xmlns:a16="http://schemas.microsoft.com/office/drawing/2014/main" id="{0DAD963B-6308-4F27-851A-9A4E7A489E19}"/>
              </a:ext>
            </a:extLst>
          </p:cNvPr>
          <p:cNvSpPr txBox="1"/>
          <p:nvPr/>
        </p:nvSpPr>
        <p:spPr>
          <a:xfrm>
            <a:off x="347297" y="1049572"/>
            <a:ext cx="8310735" cy="523220"/>
          </a:xfrm>
          <a:prstGeom prst="rect">
            <a:avLst/>
          </a:prstGeom>
          <a:noFill/>
        </p:spPr>
        <p:txBody>
          <a:bodyPr wrap="square" rtlCol="0">
            <a:spAutoFit/>
          </a:bodyPr>
          <a:lstStyle/>
          <a:p>
            <a:r>
              <a:rPr lang="fr-CA" sz="1400" b="1" dirty="0">
                <a:solidFill>
                  <a:srgbClr val="047BC1"/>
                </a:solidFill>
              </a:rPr>
              <a:t>Vos devoirs fiduciaires touchent largement à la surveillance financière de votre organisme. Vous êtes responsable de la surveillance de la gestion financière. </a:t>
            </a:r>
          </a:p>
        </p:txBody>
      </p:sp>
    </p:spTree>
    <p:extLst>
      <p:ext uri="{BB962C8B-B14F-4D97-AF65-F5344CB8AC3E}">
        <p14:creationId xmlns:p14="http://schemas.microsoft.com/office/powerpoint/2010/main" val="2830913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AF9A-56D7-4AF6-A411-8A8C6357BFE0}"/>
              </a:ext>
            </a:extLst>
          </p:cNvPr>
          <p:cNvSpPr>
            <a:spLocks noGrp="1"/>
          </p:cNvSpPr>
          <p:nvPr>
            <p:ph type="title"/>
          </p:nvPr>
        </p:nvSpPr>
        <p:spPr/>
        <p:txBody>
          <a:bodyPr/>
          <a:lstStyle/>
          <a:p>
            <a:r>
              <a:rPr lang="fr-CA"/>
              <a:t>Comprendre les risques</a:t>
            </a:r>
          </a:p>
        </p:txBody>
      </p:sp>
      <p:sp>
        <p:nvSpPr>
          <p:cNvPr id="5" name="Slide Number Placeholder 4">
            <a:extLst>
              <a:ext uri="{FF2B5EF4-FFF2-40B4-BE49-F238E27FC236}">
                <a16:creationId xmlns:a16="http://schemas.microsoft.com/office/drawing/2014/main" id="{73172817-97CF-48FF-BA4B-756FEC604AD4}"/>
              </a:ext>
            </a:extLst>
          </p:cNvPr>
          <p:cNvSpPr>
            <a:spLocks noGrp="1"/>
          </p:cNvSpPr>
          <p:nvPr>
            <p:ph type="sldNum" sz="quarter" idx="12"/>
          </p:nvPr>
        </p:nvSpPr>
        <p:spPr/>
        <p:txBody>
          <a:bodyPr/>
          <a:lstStyle/>
          <a:p>
            <a:fld id="{9CAA33A2-411E-8443-83D0-3263C24E97A5}" type="slidenum">
              <a:rPr lang="en-US" smtClean="0"/>
              <a:pPr/>
              <a:t>21</a:t>
            </a:fld>
            <a:endParaRPr lang="en-US"/>
          </a:p>
        </p:txBody>
      </p:sp>
      <p:sp>
        <p:nvSpPr>
          <p:cNvPr id="6" name="Footer Placeholder 5">
            <a:extLst>
              <a:ext uri="{FF2B5EF4-FFF2-40B4-BE49-F238E27FC236}">
                <a16:creationId xmlns:a16="http://schemas.microsoft.com/office/drawing/2014/main" id="{BB494140-2E58-4447-BD18-E9420AE1E5A4}"/>
              </a:ext>
            </a:extLst>
          </p:cNvPr>
          <p:cNvSpPr>
            <a:spLocks noGrp="1"/>
          </p:cNvSpPr>
          <p:nvPr>
            <p:ph type="ftr" sz="quarter" idx="11"/>
          </p:nvPr>
        </p:nvSpPr>
        <p:spPr>
          <a:xfrm>
            <a:off x="861644" y="6276602"/>
            <a:ext cx="6488389" cy="365125"/>
          </a:xfrm>
        </p:spPr>
        <p:txBody>
          <a:bodyPr/>
          <a:lstStyle/>
          <a:p>
            <a:pPr algn="l"/>
            <a:r>
              <a:rPr lang="fr-CA" dirty="0"/>
              <a:t>Aperçu de la gouvernance des organismes et du rôle des personnes nommées par le gouvernement</a:t>
            </a:r>
          </a:p>
        </p:txBody>
      </p:sp>
      <p:sp>
        <p:nvSpPr>
          <p:cNvPr id="7" name="Content Placeholder 14">
            <a:extLst>
              <a:ext uri="{FF2B5EF4-FFF2-40B4-BE49-F238E27FC236}">
                <a16:creationId xmlns:a16="http://schemas.microsoft.com/office/drawing/2014/main" id="{24089C5E-9C7D-4024-BB27-0676DEC8801E}"/>
              </a:ext>
            </a:extLst>
          </p:cNvPr>
          <p:cNvSpPr>
            <a:spLocks noGrp="1"/>
          </p:cNvSpPr>
          <p:nvPr>
            <p:ph idx="1"/>
          </p:nvPr>
        </p:nvSpPr>
        <p:spPr>
          <a:xfrm>
            <a:off x="339970" y="1901412"/>
            <a:ext cx="8456734" cy="4315732"/>
          </a:xfrm>
          <a:solidFill>
            <a:srgbClr val="D1E7F3"/>
          </a:solidFill>
        </p:spPr>
        <p:txBody>
          <a:bodyPr>
            <a:noAutofit/>
          </a:bodyPr>
          <a:lstStyle/>
          <a:p>
            <a:pPr marL="342900" indent="-342900">
              <a:lnSpc>
                <a:spcPct val="100000"/>
              </a:lnSpc>
              <a:buFont typeface="Wingdings" panose="05000000000000000000" pitchFamily="2" charset="2"/>
              <a:buChar char="§"/>
            </a:pPr>
            <a:r>
              <a:rPr lang="fr-CA" sz="1400" dirty="0"/>
              <a:t>Le risque, c’est l’incertitude qui entoure les événements et les résultats futurs, et la probabilité que se produise quelque chose qui affectera l’atteinte des objectifs. Les risques ne sont pas tous négatifs, et certains sont inévitables.</a:t>
            </a:r>
          </a:p>
          <a:p>
            <a:pPr marL="342900" indent="-342900">
              <a:lnSpc>
                <a:spcPct val="100000"/>
              </a:lnSpc>
              <a:buFont typeface="Wingdings" panose="05000000000000000000" pitchFamily="2" charset="2"/>
              <a:buChar char="§"/>
            </a:pPr>
            <a:r>
              <a:rPr lang="fr-CA" sz="1400" dirty="0"/>
              <a:t>À titre de personne nommée par le gouvernement, votre rôle ne consiste pas à créer des documents de gestion des risques ou à agir comme experts en matière de risques. Il consiste plutôt à veiller à ce que les experts en gestion des risques de votre organisme aient effectué le travail que leur a confié le gouvernement de l’Ontario. Vous devez être au courant des principales priorités du gouvernement, et plus particulièrement celles qui sont susceptibles d’avoir une incidence sur votre organisme et sur son mandat. En voici quelques-unes :</a:t>
            </a:r>
          </a:p>
          <a:p>
            <a:pPr marL="1028700" lvl="1" indent="-342900">
              <a:lnSpc>
                <a:spcPct val="100000"/>
              </a:lnSpc>
              <a:buFont typeface="Wingdings" panose="05000000000000000000" pitchFamily="2" charset="2"/>
              <a:buChar char="§"/>
            </a:pPr>
            <a:r>
              <a:rPr lang="fr-CA" sz="1400" b="1" dirty="0"/>
              <a:t>S’aligner sur les politiques du gouvernement :</a:t>
            </a:r>
            <a:r>
              <a:rPr lang="fr-CA" sz="1400" dirty="0"/>
              <a:t> le gouvernement de l’Ontario est doté d’une politique de gestion des risques que doivent respecter les ministères et les organismes provinciaux. Les autres entités devraient adopter des pratiques de gestion des risques semblables.</a:t>
            </a:r>
          </a:p>
          <a:p>
            <a:pPr marL="1028700" lvl="1" indent="-342900">
              <a:lnSpc>
                <a:spcPct val="100000"/>
              </a:lnSpc>
              <a:buFont typeface="Wingdings" panose="05000000000000000000" pitchFamily="2" charset="2"/>
              <a:buChar char="§"/>
            </a:pPr>
            <a:r>
              <a:rPr lang="fr-CA" sz="1400" b="1" dirty="0"/>
              <a:t>Respect et promotion</a:t>
            </a:r>
            <a:r>
              <a:rPr lang="fr-CA" sz="1400" dirty="0"/>
              <a:t> : votre rôle en tant que personne nommée par le gouvernement consiste à respecter le programme de gestion des risques qui est en vigueur pour votre organisme ou entité.</a:t>
            </a:r>
          </a:p>
          <a:p>
            <a:pPr marL="1028700" lvl="1" indent="-342900">
              <a:lnSpc>
                <a:spcPct val="100000"/>
              </a:lnSpc>
              <a:buFont typeface="Wingdings" panose="05000000000000000000" pitchFamily="2" charset="2"/>
              <a:buChar char="§"/>
            </a:pPr>
            <a:r>
              <a:rPr lang="fr-CA" sz="1400" b="1" dirty="0"/>
              <a:t>Intégration dans la prise de décisions</a:t>
            </a:r>
            <a:r>
              <a:rPr lang="fr-CA" sz="1400" dirty="0"/>
              <a:t> : intégrer les pratiques de gestion des risques dans les processus éclairés de prise de décisions et d’établissement des priorités.</a:t>
            </a:r>
          </a:p>
          <a:p>
            <a:pPr marL="1028700" lvl="1" indent="-342900">
              <a:lnSpc>
                <a:spcPct val="100000"/>
              </a:lnSpc>
              <a:buFont typeface="Wingdings" panose="05000000000000000000" pitchFamily="2" charset="2"/>
              <a:buChar char="§"/>
            </a:pPr>
            <a:r>
              <a:rPr lang="fr-CA" sz="1400" b="1" dirty="0"/>
              <a:t>Participation à la formation</a:t>
            </a:r>
            <a:r>
              <a:rPr lang="fr-CA" sz="1400" dirty="0"/>
              <a:t> : appuyer le perfectionnement de compétences en gestion des risques grâce à des possibilités de formation et d’apprentissage.</a:t>
            </a:r>
          </a:p>
        </p:txBody>
      </p:sp>
      <p:sp>
        <p:nvSpPr>
          <p:cNvPr id="8" name="TextBox 7">
            <a:extLst>
              <a:ext uri="{FF2B5EF4-FFF2-40B4-BE49-F238E27FC236}">
                <a16:creationId xmlns:a16="http://schemas.microsoft.com/office/drawing/2014/main" id="{55A0AF49-4FE3-437E-81E5-175082C14CBD}"/>
              </a:ext>
            </a:extLst>
          </p:cNvPr>
          <p:cNvSpPr txBox="1"/>
          <p:nvPr/>
        </p:nvSpPr>
        <p:spPr>
          <a:xfrm>
            <a:off x="347297" y="816818"/>
            <a:ext cx="8310735" cy="584775"/>
          </a:xfrm>
          <a:prstGeom prst="rect">
            <a:avLst/>
          </a:prstGeom>
          <a:noFill/>
        </p:spPr>
        <p:txBody>
          <a:bodyPr wrap="square" rtlCol="0">
            <a:spAutoFit/>
          </a:bodyPr>
          <a:lstStyle/>
          <a:p>
            <a:r>
              <a:rPr lang="fr-CA" sz="1600" b="1" dirty="0">
                <a:solidFill>
                  <a:srgbClr val="047BC1"/>
                </a:solidFill>
              </a:rPr>
              <a:t>La supervision financière fait partie de vos devoirs fiduciaires en tant que personne nommée par le gouvernement. Parmi ces devoirs fiduciaires, nous pouvons aussi compter votre responsabilité de veiller à ce que votre organisme applique les pratiques de gestion des risques recommandées.</a:t>
            </a:r>
          </a:p>
        </p:txBody>
      </p:sp>
    </p:spTree>
    <p:extLst>
      <p:ext uri="{BB962C8B-B14F-4D97-AF65-F5344CB8AC3E}">
        <p14:creationId xmlns:p14="http://schemas.microsoft.com/office/powerpoint/2010/main" val="940357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AF9A-56D7-4AF6-A411-8A8C6357BFE0}"/>
              </a:ext>
            </a:extLst>
          </p:cNvPr>
          <p:cNvSpPr>
            <a:spLocks noGrp="1"/>
          </p:cNvSpPr>
          <p:nvPr>
            <p:ph type="title"/>
          </p:nvPr>
        </p:nvSpPr>
        <p:spPr/>
        <p:txBody>
          <a:bodyPr/>
          <a:lstStyle/>
          <a:p>
            <a:r>
              <a:rPr lang="fr-CA"/>
              <a:t>Questions à vous poser</a:t>
            </a:r>
          </a:p>
        </p:txBody>
      </p:sp>
      <p:sp>
        <p:nvSpPr>
          <p:cNvPr id="8" name="TextBox 7">
            <a:extLst>
              <a:ext uri="{FF2B5EF4-FFF2-40B4-BE49-F238E27FC236}">
                <a16:creationId xmlns:a16="http://schemas.microsoft.com/office/drawing/2014/main" id="{55A0AF49-4FE3-437E-81E5-175082C14CBD}"/>
              </a:ext>
            </a:extLst>
          </p:cNvPr>
          <p:cNvSpPr txBox="1"/>
          <p:nvPr/>
        </p:nvSpPr>
        <p:spPr>
          <a:xfrm>
            <a:off x="347297" y="914403"/>
            <a:ext cx="8310735" cy="738664"/>
          </a:xfrm>
          <a:prstGeom prst="rect">
            <a:avLst/>
          </a:prstGeom>
          <a:noFill/>
        </p:spPr>
        <p:txBody>
          <a:bodyPr wrap="square" rtlCol="0">
            <a:spAutoFit/>
          </a:bodyPr>
          <a:lstStyle/>
          <a:p>
            <a:r>
              <a:rPr lang="fr-CA" sz="1400" b="1" dirty="0">
                <a:solidFill>
                  <a:srgbClr val="047BC1"/>
                </a:solidFill>
              </a:rPr>
              <a:t>L’un des rôles les plus importants que doivent jouer les personnes nommées par le gouvernement est celui de poser des questions. Quand le personnel de votre organisme vous soumet des rapports et des recommandations, songez à vous poser des questions semblables aux suivantes : </a:t>
            </a:r>
          </a:p>
        </p:txBody>
      </p:sp>
      <p:sp>
        <p:nvSpPr>
          <p:cNvPr id="7" name="Content Placeholder 14">
            <a:extLst>
              <a:ext uri="{FF2B5EF4-FFF2-40B4-BE49-F238E27FC236}">
                <a16:creationId xmlns:a16="http://schemas.microsoft.com/office/drawing/2014/main" id="{24089C5E-9C7D-4024-BB27-0676DEC8801E}"/>
              </a:ext>
            </a:extLst>
          </p:cNvPr>
          <p:cNvSpPr>
            <a:spLocks noGrp="1"/>
          </p:cNvSpPr>
          <p:nvPr>
            <p:ph idx="1"/>
          </p:nvPr>
        </p:nvSpPr>
        <p:spPr>
          <a:xfrm>
            <a:off x="347297" y="1924478"/>
            <a:ext cx="6211659" cy="4371185"/>
          </a:xfrm>
          <a:noFill/>
        </p:spPr>
        <p:txBody>
          <a:bodyPr>
            <a:noAutofit/>
          </a:bodyPr>
          <a:lstStyle/>
          <a:p>
            <a:pPr marL="342900" indent="-342900">
              <a:lnSpc>
                <a:spcPct val="100000"/>
              </a:lnSpc>
              <a:buFont typeface="Wingdings" panose="05000000000000000000" pitchFamily="2" charset="2"/>
              <a:buChar char="§"/>
            </a:pPr>
            <a:r>
              <a:rPr lang="fr-CA" sz="1200" dirty="0"/>
              <a:t>A-t-on pris d’autres approches en considération? Y </a:t>
            </a:r>
            <a:r>
              <a:rPr lang="fr-CA" sz="1200" dirty="0" err="1"/>
              <a:t>a-t-il</a:t>
            </a:r>
            <a:r>
              <a:rPr lang="fr-CA" sz="1200" dirty="0"/>
              <a:t> d’autres moyens d’arriver à ce résultat ou de traiter une certaine question?</a:t>
            </a:r>
          </a:p>
          <a:p>
            <a:pPr marL="342900" indent="-342900">
              <a:lnSpc>
                <a:spcPct val="100000"/>
              </a:lnSpc>
              <a:buFont typeface="Wingdings" panose="05000000000000000000" pitchFamily="2" charset="2"/>
              <a:buChar char="§"/>
            </a:pPr>
            <a:r>
              <a:rPr lang="fr-CA" sz="1200" dirty="0"/>
              <a:t>Est-ce que cette proposition démontre l’engagement de l’organisme à l’égard des valeurs conformes à l’éthique et au respect de la primauté du droit?</a:t>
            </a:r>
          </a:p>
          <a:p>
            <a:pPr marL="342900" indent="-342900">
              <a:lnSpc>
                <a:spcPct val="100000"/>
              </a:lnSpc>
              <a:buFont typeface="Wingdings" panose="05000000000000000000" pitchFamily="2" charset="2"/>
              <a:buChar char="§"/>
            </a:pPr>
            <a:r>
              <a:rPr lang="fr-CA" sz="1200" dirty="0"/>
              <a:t>Est-ce qu’il s’agit de la meilleure proposition, conversation ou option pour obtenir les résultats désirés?</a:t>
            </a:r>
          </a:p>
          <a:p>
            <a:pPr marL="342900" indent="-342900">
              <a:lnSpc>
                <a:spcPct val="100000"/>
              </a:lnSpc>
              <a:buFont typeface="Wingdings" panose="05000000000000000000" pitchFamily="2" charset="2"/>
              <a:buChar char="§"/>
            </a:pPr>
            <a:r>
              <a:rPr lang="fr-CA" sz="1200" dirty="0"/>
              <a:t>A-t-on atteint un consensus, ou y </a:t>
            </a:r>
            <a:r>
              <a:rPr lang="fr-CA" sz="1200" dirty="0" err="1"/>
              <a:t>a-t-il</a:t>
            </a:r>
            <a:r>
              <a:rPr lang="fr-CA" sz="1200" dirty="0"/>
              <a:t> des désaccords? En cas de désaccord, est-il possible de s’entendre? Sinon, pourquoi?</a:t>
            </a:r>
          </a:p>
          <a:p>
            <a:pPr marL="342900" indent="-342900">
              <a:lnSpc>
                <a:spcPct val="100000"/>
              </a:lnSpc>
              <a:buFont typeface="Wingdings" panose="05000000000000000000" pitchFamily="2" charset="2"/>
              <a:buChar char="§"/>
            </a:pPr>
            <a:r>
              <a:rPr lang="fr-CA" sz="1200" dirty="0"/>
              <a:t>Quelles sont les études et les données probantes qui soutiennent cette proposition?</a:t>
            </a:r>
          </a:p>
          <a:p>
            <a:pPr marL="342900" indent="-342900">
              <a:lnSpc>
                <a:spcPct val="100000"/>
              </a:lnSpc>
              <a:buFont typeface="Wingdings" panose="05000000000000000000" pitchFamily="2" charset="2"/>
              <a:buChar char="§"/>
            </a:pPr>
            <a:r>
              <a:rPr lang="fr-CA" sz="1200" dirty="0"/>
              <a:t>Quels sont les risques courus si nous allons de l’avant avec cette proposition?</a:t>
            </a:r>
          </a:p>
          <a:p>
            <a:pPr marL="342900" indent="-342900">
              <a:lnSpc>
                <a:spcPct val="100000"/>
              </a:lnSpc>
              <a:buFont typeface="Wingdings" panose="05000000000000000000" pitchFamily="2" charset="2"/>
              <a:buChar char="§"/>
            </a:pPr>
            <a:r>
              <a:rPr lang="fr-CA" sz="1200" dirty="0"/>
              <a:t>Qu’en pensent les parties intéressées et les Ontariens?</a:t>
            </a:r>
          </a:p>
          <a:p>
            <a:pPr marL="342900" indent="-342900">
              <a:lnSpc>
                <a:spcPct val="100000"/>
              </a:lnSpc>
              <a:buFont typeface="Wingdings" panose="05000000000000000000" pitchFamily="2" charset="2"/>
              <a:buChar char="§"/>
            </a:pPr>
            <a:r>
              <a:rPr lang="fr-CA" sz="1200" dirty="0"/>
              <a:t>Comment cela s’aligne-t-il sur notre mandat?</a:t>
            </a:r>
          </a:p>
          <a:p>
            <a:pPr marL="342900" indent="-342900">
              <a:lnSpc>
                <a:spcPct val="100000"/>
              </a:lnSpc>
              <a:buFont typeface="Wingdings" panose="05000000000000000000" pitchFamily="2" charset="2"/>
              <a:buChar char="§"/>
            </a:pPr>
            <a:r>
              <a:rPr lang="fr-CA" sz="1200" dirty="0"/>
              <a:t>À quelles stratégies d’atténuation a-t-on réfléchi?</a:t>
            </a:r>
          </a:p>
          <a:p>
            <a:pPr marL="342900" indent="-342900">
              <a:lnSpc>
                <a:spcPct val="100000"/>
              </a:lnSpc>
              <a:buFont typeface="Wingdings" panose="05000000000000000000" pitchFamily="2" charset="2"/>
              <a:buChar char="§"/>
            </a:pPr>
            <a:r>
              <a:rPr lang="fr-CA" sz="1200" dirty="0"/>
              <a:t>Qu’en pensent les autres membres du CA? </a:t>
            </a:r>
          </a:p>
          <a:p>
            <a:pPr marL="342900" indent="-342900">
              <a:lnSpc>
                <a:spcPct val="100000"/>
              </a:lnSpc>
              <a:buFont typeface="Wingdings" panose="05000000000000000000" pitchFamily="2" charset="2"/>
              <a:buChar char="§"/>
            </a:pPr>
            <a:r>
              <a:rPr lang="fr-CA" sz="1200" dirty="0"/>
              <a:t>Est-ce que cette proposition favorise l’intérêt public?</a:t>
            </a:r>
          </a:p>
        </p:txBody>
      </p:sp>
      <p:sp>
        <p:nvSpPr>
          <p:cNvPr id="5" name="Slide Number Placeholder 4">
            <a:extLst>
              <a:ext uri="{FF2B5EF4-FFF2-40B4-BE49-F238E27FC236}">
                <a16:creationId xmlns:a16="http://schemas.microsoft.com/office/drawing/2014/main" id="{73172817-97CF-48FF-BA4B-756FEC604AD4}"/>
              </a:ext>
            </a:extLst>
          </p:cNvPr>
          <p:cNvSpPr>
            <a:spLocks noGrp="1"/>
          </p:cNvSpPr>
          <p:nvPr>
            <p:ph type="sldNum" sz="quarter" idx="12"/>
          </p:nvPr>
        </p:nvSpPr>
        <p:spPr/>
        <p:txBody>
          <a:bodyPr/>
          <a:lstStyle/>
          <a:p>
            <a:fld id="{9CAA33A2-411E-8443-83D0-3263C24E97A5}" type="slidenum">
              <a:rPr lang="en-US" smtClean="0"/>
              <a:pPr/>
              <a:t>22</a:t>
            </a:fld>
            <a:endParaRPr lang="en-US"/>
          </a:p>
        </p:txBody>
      </p:sp>
      <p:sp>
        <p:nvSpPr>
          <p:cNvPr id="6" name="Footer Placeholder 5">
            <a:extLst>
              <a:ext uri="{FF2B5EF4-FFF2-40B4-BE49-F238E27FC236}">
                <a16:creationId xmlns:a16="http://schemas.microsoft.com/office/drawing/2014/main" id="{BB494140-2E58-4447-BD18-E9420AE1E5A4}"/>
              </a:ext>
            </a:extLst>
          </p:cNvPr>
          <p:cNvSpPr>
            <a:spLocks noGrp="1"/>
          </p:cNvSpPr>
          <p:nvPr>
            <p:ph type="ftr" sz="quarter" idx="11"/>
          </p:nvPr>
        </p:nvSpPr>
        <p:spPr>
          <a:xfrm>
            <a:off x="861645" y="6276602"/>
            <a:ext cx="6410012" cy="365125"/>
          </a:xfrm>
        </p:spPr>
        <p:txBody>
          <a:bodyPr/>
          <a:lstStyle/>
          <a:p>
            <a:pPr algn="l"/>
            <a:r>
              <a:rPr lang="fr-CA" dirty="0"/>
              <a:t>Aperçu de la gouvernance des organismes et du rôle des personnes nommées par le gouvernement</a:t>
            </a:r>
          </a:p>
        </p:txBody>
      </p:sp>
      <p:pic>
        <p:nvPicPr>
          <p:cNvPr id="21" name="Picture 20">
            <a:extLst>
              <a:ext uri="{FF2B5EF4-FFF2-40B4-BE49-F238E27FC236}">
                <a16:creationId xmlns:a16="http://schemas.microsoft.com/office/drawing/2014/main" id="{FB24A819-201A-4333-82CD-2E2BE10E5FEA}"/>
              </a:ext>
              <a:ext uri="{C183D7F6-B498-43B3-948B-1728B52AA6E4}">
                <adec:decorative xmlns:adec="http://schemas.microsoft.com/office/drawing/2017/decorative" val="1"/>
              </a:ext>
            </a:extLst>
          </p:cNvPr>
          <p:cNvPicPr>
            <a:picLocks noChangeAspect="1"/>
          </p:cNvPicPr>
          <p:nvPr/>
        </p:nvPicPr>
        <p:blipFill rotWithShape="1">
          <a:blip r:embed="rId2">
            <a:clrChange>
              <a:clrFrom>
                <a:srgbClr val="90C2E7"/>
              </a:clrFrom>
              <a:clrTo>
                <a:srgbClr val="90C2E7">
                  <a:alpha val="0"/>
                </a:srgbClr>
              </a:clrTo>
            </a:clrChange>
            <a:extLst>
              <a:ext uri="{837473B0-CC2E-450A-ABE3-18F120FF3D39}">
                <a1611:picAttrSrcUrl xmlns:a1611="http://schemas.microsoft.com/office/drawing/2016/11/main" r:id="rId3"/>
              </a:ext>
            </a:extLst>
          </a:blip>
          <a:srcRect l="20172" t="7698" r="10549" b="6804"/>
          <a:stretch/>
        </p:blipFill>
        <p:spPr>
          <a:xfrm>
            <a:off x="5801711" y="2535712"/>
            <a:ext cx="2856321" cy="3525064"/>
          </a:xfrm>
          <a:prstGeom prst="rect">
            <a:avLst/>
          </a:prstGeom>
        </p:spPr>
      </p:pic>
    </p:spTree>
    <p:extLst>
      <p:ext uri="{BB962C8B-B14F-4D97-AF65-F5344CB8AC3E}">
        <p14:creationId xmlns:p14="http://schemas.microsoft.com/office/powerpoint/2010/main" val="1081018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AFBF55-01DA-42A3-A5AF-C5D949FACBAE}"/>
              </a:ext>
            </a:extLst>
          </p:cNvPr>
          <p:cNvSpPr>
            <a:spLocks noGrp="1"/>
          </p:cNvSpPr>
          <p:nvPr>
            <p:ph type="title"/>
          </p:nvPr>
        </p:nvSpPr>
        <p:spPr/>
        <p:txBody>
          <a:bodyPr/>
          <a:lstStyle/>
          <a:p>
            <a:r>
              <a:rPr lang="fr-CA">
                <a:solidFill>
                  <a:srgbClr val="047BC1"/>
                </a:solidFill>
              </a:rPr>
              <a:t>Conflits d’intérêts et exigences en matière d’éthique</a:t>
            </a:r>
          </a:p>
        </p:txBody>
      </p:sp>
    </p:spTree>
    <p:extLst>
      <p:ext uri="{BB962C8B-B14F-4D97-AF65-F5344CB8AC3E}">
        <p14:creationId xmlns:p14="http://schemas.microsoft.com/office/powerpoint/2010/main" val="600955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6E75-E3A7-4208-865A-A6A1DF47DC9F}"/>
              </a:ext>
            </a:extLst>
          </p:cNvPr>
          <p:cNvSpPr>
            <a:spLocks noGrp="1"/>
          </p:cNvSpPr>
          <p:nvPr>
            <p:ph type="title"/>
          </p:nvPr>
        </p:nvSpPr>
        <p:spPr/>
        <p:txBody>
          <a:bodyPr/>
          <a:lstStyle/>
          <a:p>
            <a:r>
              <a:rPr lang="fr-CA"/>
              <a:t>Exigences en matière d’éthique</a:t>
            </a:r>
          </a:p>
        </p:txBody>
      </p:sp>
      <p:sp>
        <p:nvSpPr>
          <p:cNvPr id="7" name="TextBox 6">
            <a:extLst>
              <a:ext uri="{FF2B5EF4-FFF2-40B4-BE49-F238E27FC236}">
                <a16:creationId xmlns:a16="http://schemas.microsoft.com/office/drawing/2014/main" id="{0CB7AFC6-1823-4A86-B793-EAC54F709403}"/>
              </a:ext>
            </a:extLst>
          </p:cNvPr>
          <p:cNvSpPr txBox="1"/>
          <p:nvPr/>
        </p:nvSpPr>
        <p:spPr>
          <a:xfrm>
            <a:off x="347297" y="1049572"/>
            <a:ext cx="8310735" cy="830997"/>
          </a:xfrm>
          <a:prstGeom prst="rect">
            <a:avLst/>
          </a:prstGeom>
          <a:noFill/>
        </p:spPr>
        <p:txBody>
          <a:bodyPr wrap="square" rtlCol="0">
            <a:spAutoFit/>
          </a:bodyPr>
          <a:lstStyle/>
          <a:p>
            <a:r>
              <a:rPr lang="fr-CA" sz="1600" b="1">
                <a:solidFill>
                  <a:srgbClr val="047BC1"/>
                </a:solidFill>
              </a:rPr>
              <a:t>Les dilemmes éthiques peuvent survenir tant dans votre vie personnelle que professionnelle. À titre de personne nommée par le gouvernement, vous représentez le peuple et le gouvernement de l’Ontario. On s’attend à ce que vos comportements soient conformes à l’éthique. </a:t>
            </a:r>
          </a:p>
        </p:txBody>
      </p:sp>
      <p:sp>
        <p:nvSpPr>
          <p:cNvPr id="3" name="Content Placeholder 2">
            <a:extLst>
              <a:ext uri="{FF2B5EF4-FFF2-40B4-BE49-F238E27FC236}">
                <a16:creationId xmlns:a16="http://schemas.microsoft.com/office/drawing/2014/main" id="{A0FE0D10-76B6-40FD-ACFA-E3ACBBD5A4A3}"/>
              </a:ext>
            </a:extLst>
          </p:cNvPr>
          <p:cNvSpPr>
            <a:spLocks noGrp="1"/>
          </p:cNvSpPr>
          <p:nvPr>
            <p:ph idx="1"/>
          </p:nvPr>
        </p:nvSpPr>
        <p:spPr>
          <a:xfrm>
            <a:off x="347296" y="2017009"/>
            <a:ext cx="8456734" cy="2319322"/>
          </a:xfrm>
          <a:noFill/>
        </p:spPr>
        <p:txBody>
          <a:bodyPr>
            <a:noAutofit/>
          </a:bodyPr>
          <a:lstStyle/>
          <a:p>
            <a:pPr marL="342900" indent="-342900">
              <a:lnSpc>
                <a:spcPct val="100000"/>
              </a:lnSpc>
              <a:buFont typeface="Wingdings" panose="05000000000000000000" pitchFamily="2" charset="2"/>
              <a:buChar char="§"/>
            </a:pPr>
            <a:r>
              <a:rPr lang="fr-CA" sz="1400" dirty="0"/>
              <a:t>Le terme « éthique » renvoie aux règles et aux lignes directrices qui établissent si certains agissements sont bons ou mauvais pour une personne ou pour un groupe. L’éthique de la fonction publique repose sur cinq principes fondateurs :</a:t>
            </a:r>
          </a:p>
          <a:p>
            <a:pPr marL="1028700" lvl="1" indent="-342900">
              <a:lnSpc>
                <a:spcPct val="100000"/>
              </a:lnSpc>
              <a:buFont typeface="Wingdings" panose="05000000000000000000" pitchFamily="2" charset="2"/>
              <a:buChar char="§"/>
            </a:pPr>
            <a:r>
              <a:rPr lang="fr-CA" sz="1400" dirty="0"/>
              <a:t>Équité</a:t>
            </a:r>
          </a:p>
          <a:p>
            <a:pPr marL="1028700" lvl="1" indent="-342900">
              <a:lnSpc>
                <a:spcPct val="100000"/>
              </a:lnSpc>
              <a:buFont typeface="Wingdings" panose="05000000000000000000" pitchFamily="2" charset="2"/>
              <a:buChar char="§"/>
            </a:pPr>
            <a:r>
              <a:rPr lang="fr-CA" sz="1400" dirty="0"/>
              <a:t>Transparence</a:t>
            </a:r>
          </a:p>
          <a:p>
            <a:pPr marL="1028700" lvl="1" indent="-342900">
              <a:lnSpc>
                <a:spcPct val="100000"/>
              </a:lnSpc>
              <a:buFont typeface="Wingdings" panose="05000000000000000000" pitchFamily="2" charset="2"/>
              <a:buChar char="§"/>
            </a:pPr>
            <a:r>
              <a:rPr lang="fr-CA" sz="1400" dirty="0"/>
              <a:t>Responsabilité</a:t>
            </a:r>
          </a:p>
          <a:p>
            <a:pPr marL="1028700" lvl="1" indent="-342900">
              <a:lnSpc>
                <a:spcPct val="100000"/>
              </a:lnSpc>
              <a:buFont typeface="Wingdings" panose="05000000000000000000" pitchFamily="2" charset="2"/>
              <a:buChar char="§"/>
            </a:pPr>
            <a:r>
              <a:rPr lang="fr-CA" sz="1400" dirty="0"/>
              <a:t>Usage efficace des ressources publiques</a:t>
            </a:r>
          </a:p>
          <a:p>
            <a:pPr marL="1028700" lvl="1" indent="-342900">
              <a:lnSpc>
                <a:spcPct val="100000"/>
              </a:lnSpc>
              <a:buFont typeface="Wingdings" panose="05000000000000000000" pitchFamily="2" charset="2"/>
              <a:buChar char="§"/>
            </a:pPr>
            <a:r>
              <a:rPr lang="fr-CA" sz="1400" dirty="0"/>
              <a:t>Évitement ou gestion des conflits d’intérêts</a:t>
            </a:r>
          </a:p>
          <a:p>
            <a:pPr marL="342900" indent="-342900">
              <a:lnSpc>
                <a:spcPct val="100000"/>
              </a:lnSpc>
              <a:buFont typeface="Wingdings" panose="05000000000000000000" pitchFamily="2" charset="2"/>
              <a:buChar char="§"/>
            </a:pPr>
            <a:r>
              <a:rPr lang="fr-CA" sz="1400" dirty="0"/>
              <a:t>Ces principes devraient orienter votre prise de décisions</a:t>
            </a:r>
          </a:p>
        </p:txBody>
      </p:sp>
      <p:sp>
        <p:nvSpPr>
          <p:cNvPr id="5" name="Slide Number Placeholder 4">
            <a:extLst>
              <a:ext uri="{FF2B5EF4-FFF2-40B4-BE49-F238E27FC236}">
                <a16:creationId xmlns:a16="http://schemas.microsoft.com/office/drawing/2014/main" id="{D04D6935-85DA-4EE3-881A-9ECA85BCDAD8}"/>
              </a:ext>
            </a:extLst>
          </p:cNvPr>
          <p:cNvSpPr>
            <a:spLocks noGrp="1"/>
          </p:cNvSpPr>
          <p:nvPr>
            <p:ph type="sldNum" sz="quarter" idx="12"/>
          </p:nvPr>
        </p:nvSpPr>
        <p:spPr/>
        <p:txBody>
          <a:bodyPr/>
          <a:lstStyle/>
          <a:p>
            <a:fld id="{9CAA33A2-411E-8443-83D0-3263C24E97A5}" type="slidenum">
              <a:rPr lang="en-US" smtClean="0"/>
              <a:pPr/>
              <a:t>24</a:t>
            </a:fld>
            <a:endParaRPr lang="en-US"/>
          </a:p>
        </p:txBody>
      </p:sp>
      <p:sp>
        <p:nvSpPr>
          <p:cNvPr id="6" name="Footer Placeholder 5">
            <a:extLst>
              <a:ext uri="{FF2B5EF4-FFF2-40B4-BE49-F238E27FC236}">
                <a16:creationId xmlns:a16="http://schemas.microsoft.com/office/drawing/2014/main" id="{9993F2BB-50F9-4AF2-B778-9609A92C974B}"/>
              </a:ext>
            </a:extLst>
          </p:cNvPr>
          <p:cNvSpPr>
            <a:spLocks noGrp="1"/>
          </p:cNvSpPr>
          <p:nvPr>
            <p:ph type="ftr" sz="quarter" idx="11"/>
          </p:nvPr>
        </p:nvSpPr>
        <p:spPr>
          <a:xfrm>
            <a:off x="861645" y="6276602"/>
            <a:ext cx="7115406" cy="365125"/>
          </a:xfrm>
        </p:spPr>
        <p:txBody>
          <a:bodyPr/>
          <a:lstStyle/>
          <a:p>
            <a:pPr algn="l"/>
            <a:r>
              <a:rPr lang="fr-CA" dirty="0"/>
              <a:t>Aperçu de la gouvernance des organismes et du rôle des personnes nommées par le gouvernement</a:t>
            </a:r>
          </a:p>
        </p:txBody>
      </p:sp>
      <p:pic>
        <p:nvPicPr>
          <p:cNvPr id="10" name="Picture 9">
            <a:extLst>
              <a:ext uri="{FF2B5EF4-FFF2-40B4-BE49-F238E27FC236}">
                <a16:creationId xmlns:a16="http://schemas.microsoft.com/office/drawing/2014/main" id="{A43DDF96-E61A-4D5D-B1BB-DDD93AF08960}"/>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01348" y="3191794"/>
            <a:ext cx="2793319" cy="2793319"/>
          </a:xfrm>
          <a:prstGeom prst="rect">
            <a:avLst/>
          </a:prstGeom>
        </p:spPr>
      </p:pic>
    </p:spTree>
    <p:extLst>
      <p:ext uri="{BB962C8B-B14F-4D97-AF65-F5344CB8AC3E}">
        <p14:creationId xmlns:p14="http://schemas.microsoft.com/office/powerpoint/2010/main" val="3163647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44EB3-E33C-498F-8E06-C421598DA139}"/>
              </a:ext>
            </a:extLst>
          </p:cNvPr>
          <p:cNvSpPr>
            <a:spLocks noGrp="1"/>
          </p:cNvSpPr>
          <p:nvPr>
            <p:ph type="title"/>
          </p:nvPr>
        </p:nvSpPr>
        <p:spPr/>
        <p:txBody>
          <a:bodyPr/>
          <a:lstStyle/>
          <a:p>
            <a:r>
              <a:rPr lang="fr-CA"/>
              <a:t>Responsables de l’éthique</a:t>
            </a:r>
          </a:p>
        </p:txBody>
      </p:sp>
      <p:sp>
        <p:nvSpPr>
          <p:cNvPr id="8" name="TextBox 7">
            <a:extLst>
              <a:ext uri="{FF2B5EF4-FFF2-40B4-BE49-F238E27FC236}">
                <a16:creationId xmlns:a16="http://schemas.microsoft.com/office/drawing/2014/main" id="{82082CC6-B255-4FA0-9E5A-1225DAF0F00C}"/>
              </a:ext>
            </a:extLst>
          </p:cNvPr>
          <p:cNvSpPr txBox="1"/>
          <p:nvPr/>
        </p:nvSpPr>
        <p:spPr>
          <a:xfrm>
            <a:off x="347298" y="1030718"/>
            <a:ext cx="4828018" cy="307777"/>
          </a:xfrm>
          <a:prstGeom prst="rect">
            <a:avLst/>
          </a:prstGeom>
          <a:noFill/>
        </p:spPr>
        <p:txBody>
          <a:bodyPr wrap="square" rtlCol="0">
            <a:spAutoFit/>
          </a:bodyPr>
          <a:lstStyle/>
          <a:p>
            <a:r>
              <a:rPr lang="fr-CA" sz="1400" b="1" dirty="0">
                <a:solidFill>
                  <a:srgbClr val="047BC1"/>
                </a:solidFill>
              </a:rPr>
              <a:t>Voici les responsabilités des responsables de l’éthique :</a:t>
            </a:r>
          </a:p>
        </p:txBody>
      </p:sp>
      <p:sp>
        <p:nvSpPr>
          <p:cNvPr id="4" name="Content Placeholder 3">
            <a:extLst>
              <a:ext uri="{FF2B5EF4-FFF2-40B4-BE49-F238E27FC236}">
                <a16:creationId xmlns:a16="http://schemas.microsoft.com/office/drawing/2014/main" id="{BDAE8069-2C0F-456E-8B7C-A339C20EF125}"/>
              </a:ext>
            </a:extLst>
          </p:cNvPr>
          <p:cNvSpPr>
            <a:spLocks noGrp="1"/>
          </p:cNvSpPr>
          <p:nvPr>
            <p:ph sz="half" idx="2"/>
          </p:nvPr>
        </p:nvSpPr>
        <p:spPr>
          <a:xfrm>
            <a:off x="347297" y="1406368"/>
            <a:ext cx="4701782" cy="4782116"/>
          </a:xfrm>
        </p:spPr>
        <p:txBody>
          <a:bodyPr>
            <a:noAutofit/>
          </a:bodyPr>
          <a:lstStyle/>
          <a:p>
            <a:pPr marL="342900" indent="-342900">
              <a:lnSpc>
                <a:spcPct val="100000"/>
              </a:lnSpc>
              <a:buFont typeface="Wingdings" panose="05000000000000000000" pitchFamily="2" charset="2"/>
              <a:buChar char="§"/>
            </a:pPr>
            <a:r>
              <a:rPr lang="fr-CA" sz="1200" dirty="0"/>
              <a:t>Veiller à ce que les personnes nommées par le gouvernement connaissent les règles applicables aux activités politiques et aux conflits d’intérêts</a:t>
            </a:r>
          </a:p>
          <a:p>
            <a:pPr marL="342900" indent="-342900">
              <a:lnSpc>
                <a:spcPct val="100000"/>
              </a:lnSpc>
              <a:buFont typeface="Wingdings" panose="05000000000000000000" pitchFamily="2" charset="2"/>
              <a:buChar char="§"/>
            </a:pPr>
            <a:r>
              <a:rPr lang="fr-CA" sz="1200" dirty="0"/>
              <a:t>Formuler des conseils au sujet de l’application des règles applicables aux activités politiques et aux conflits d’intérêts</a:t>
            </a:r>
          </a:p>
          <a:p>
            <a:pPr marL="342900" indent="-342900">
              <a:lnSpc>
                <a:spcPct val="100000"/>
              </a:lnSpc>
              <a:buFont typeface="Wingdings" panose="05000000000000000000" pitchFamily="2" charset="2"/>
              <a:buChar char="§"/>
            </a:pPr>
            <a:r>
              <a:rPr lang="fr-CA" sz="1200" dirty="0"/>
              <a:t>Déterminer s’il existe un problème lié aux activités politiques ou aux conflits d’intérêts</a:t>
            </a:r>
          </a:p>
          <a:p>
            <a:pPr marL="342900" indent="-342900">
              <a:lnSpc>
                <a:spcPct val="100000"/>
              </a:lnSpc>
              <a:buFont typeface="Wingdings" panose="05000000000000000000" pitchFamily="2" charset="2"/>
              <a:buChar char="§"/>
            </a:pPr>
            <a:r>
              <a:rPr lang="fr-CA" sz="1200" dirty="0"/>
              <a:t>Formuler des orientations s’il existe un conflit d’intérêts potentiel ou réel</a:t>
            </a:r>
          </a:p>
          <a:p>
            <a:pPr marL="342900" indent="-342900">
              <a:lnSpc>
                <a:spcPct val="100000"/>
              </a:lnSpc>
              <a:buFont typeface="Wingdings" panose="05000000000000000000" pitchFamily="2" charset="2"/>
              <a:buChar char="§"/>
            </a:pPr>
            <a:r>
              <a:rPr lang="fr-CA" sz="1200" dirty="0"/>
              <a:t>Autoriser les demandes de participer à certaines activités politiques</a:t>
            </a:r>
          </a:p>
          <a:p>
            <a:pPr marL="342900" indent="-342900">
              <a:lnSpc>
                <a:spcPct val="100000"/>
              </a:lnSpc>
              <a:buFont typeface="Wingdings" panose="05000000000000000000" pitchFamily="2" charset="2"/>
              <a:buChar char="§"/>
            </a:pPr>
            <a:r>
              <a:rPr lang="fr-CA" sz="1200" dirty="0"/>
              <a:t>Déterminer si une personne nommée par le gouvernement doit perdre son poste si elle est élue à une fonction municipale</a:t>
            </a:r>
          </a:p>
          <a:p>
            <a:pPr marL="342900" indent="-342900">
              <a:lnSpc>
                <a:spcPct val="100000"/>
              </a:lnSpc>
              <a:buFont typeface="Wingdings" panose="05000000000000000000" pitchFamily="2" charset="2"/>
              <a:buChar char="§"/>
            </a:pPr>
            <a:r>
              <a:rPr lang="fr-CA" sz="1200" dirty="0"/>
              <a:t>Accepter les recommandations d’enquête en cas de divulgation d’actes répréhensibles découlant du commissaire à l’intégrité</a:t>
            </a:r>
          </a:p>
          <a:p>
            <a:pPr marL="342900" indent="-342900">
              <a:lnSpc>
                <a:spcPct val="100000"/>
              </a:lnSpc>
              <a:buFont typeface="Wingdings" panose="05000000000000000000" pitchFamily="2" charset="2"/>
              <a:buChar char="§"/>
            </a:pPr>
            <a:r>
              <a:rPr lang="fr-CA" sz="1200" dirty="0"/>
              <a:t>Effectuer des enquêtes sur des divulgations d’actes répréhensibles et produire les rapports nécessaires une fois chargé d’une enquête par le </a:t>
            </a:r>
            <a:r>
              <a:rPr lang="fr-CA" sz="1200" dirty="0">
                <a:hlinkClick r:id="rId2"/>
              </a:rPr>
              <a:t>commissaire à l’intégrité</a:t>
            </a:r>
          </a:p>
        </p:txBody>
      </p:sp>
      <p:sp>
        <p:nvSpPr>
          <p:cNvPr id="9" name="TextBox 8">
            <a:extLst>
              <a:ext uri="{FF2B5EF4-FFF2-40B4-BE49-F238E27FC236}">
                <a16:creationId xmlns:a16="http://schemas.microsoft.com/office/drawing/2014/main" id="{FE55EED9-3933-4982-BAAC-86B4FA65C9CC}"/>
              </a:ext>
            </a:extLst>
          </p:cNvPr>
          <p:cNvSpPr txBox="1"/>
          <p:nvPr/>
        </p:nvSpPr>
        <p:spPr>
          <a:xfrm>
            <a:off x="5049079" y="645368"/>
            <a:ext cx="3949861" cy="307777"/>
          </a:xfrm>
          <a:prstGeom prst="rect">
            <a:avLst/>
          </a:prstGeom>
          <a:solidFill>
            <a:srgbClr val="047BC1"/>
          </a:solidFill>
        </p:spPr>
        <p:txBody>
          <a:bodyPr wrap="square" rtlCol="0">
            <a:spAutoFit/>
          </a:bodyPr>
          <a:lstStyle/>
          <a:p>
            <a:pPr algn="ctr"/>
            <a:r>
              <a:rPr lang="fr-CA" sz="1400" b="1">
                <a:solidFill>
                  <a:schemeClr val="bg1"/>
                </a:solidFill>
              </a:rPr>
              <a:t>Qui est votre responsable de l’éthique?</a:t>
            </a:r>
          </a:p>
        </p:txBody>
      </p:sp>
      <p:graphicFrame>
        <p:nvGraphicFramePr>
          <p:cNvPr id="12" name="Content Placeholder 7">
            <a:extLst>
              <a:ext uri="{FF2B5EF4-FFF2-40B4-BE49-F238E27FC236}">
                <a16:creationId xmlns:a16="http://schemas.microsoft.com/office/drawing/2014/main" id="{7227ADFE-C354-443D-A920-71711AF9F37E}"/>
              </a:ext>
            </a:extLst>
          </p:cNvPr>
          <p:cNvGraphicFramePr>
            <a:graphicFrameLocks/>
          </p:cNvGraphicFramePr>
          <p:nvPr>
            <p:extLst>
              <p:ext uri="{D42A27DB-BD31-4B8C-83A1-F6EECF244321}">
                <p14:modId xmlns:p14="http://schemas.microsoft.com/office/powerpoint/2010/main" val="2801793310"/>
              </p:ext>
            </p:extLst>
          </p:nvPr>
        </p:nvGraphicFramePr>
        <p:xfrm>
          <a:off x="5050579" y="962921"/>
          <a:ext cx="3940617" cy="5241884"/>
        </p:xfrm>
        <a:graphic>
          <a:graphicData uri="http://schemas.openxmlformats.org/drawingml/2006/table">
            <a:tbl>
              <a:tblPr firstRow="1" bandRow="1">
                <a:tableStyleId>{5C22544A-7EE6-4342-B048-85BDC9FD1C3A}</a:tableStyleId>
              </a:tblPr>
              <a:tblGrid>
                <a:gridCol w="1648395">
                  <a:extLst>
                    <a:ext uri="{9D8B030D-6E8A-4147-A177-3AD203B41FA5}">
                      <a16:colId xmlns:a16="http://schemas.microsoft.com/office/drawing/2014/main" val="346336584"/>
                    </a:ext>
                  </a:extLst>
                </a:gridCol>
                <a:gridCol w="2292222">
                  <a:extLst>
                    <a:ext uri="{9D8B030D-6E8A-4147-A177-3AD203B41FA5}">
                      <a16:colId xmlns:a16="http://schemas.microsoft.com/office/drawing/2014/main" val="2811664074"/>
                    </a:ext>
                  </a:extLst>
                </a:gridCol>
              </a:tblGrid>
              <a:tr h="383914">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CA" sz="1200" b="1" u="none" strike="noStrike" cap="none" normalizeH="0" baseline="0" dirty="0">
                          <a:ln>
                            <a:noFill/>
                          </a:ln>
                          <a:latin typeface="+mn-lt"/>
                        </a:rPr>
                        <a:t>Je suis...</a:t>
                      </a:r>
                    </a:p>
                  </a:txBody>
                  <a:tcPr marL="103116" marR="103116" marT="103116" marB="103116" horzOverflow="overflow">
                    <a:solidFill>
                      <a:srgbClr val="B3D7EC"/>
                    </a:solidFill>
                  </a:tcPr>
                </a:tc>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CA" sz="1200" b="1" u="none" strike="noStrike" cap="none" normalizeH="0" baseline="0">
                          <a:ln>
                            <a:noFill/>
                          </a:ln>
                          <a:latin typeface="+mn-lt"/>
                        </a:rPr>
                        <a:t>Mon responsable de l’éthique est...</a:t>
                      </a:r>
                    </a:p>
                  </a:txBody>
                  <a:tcPr marL="103116" marR="103116" marT="103116" marB="103116" horzOverflow="overflow">
                    <a:solidFill>
                      <a:srgbClr val="B3D7EC"/>
                    </a:solidFill>
                  </a:tcPr>
                </a:tc>
                <a:extLst>
                  <a:ext uri="{0D108BD9-81ED-4DB2-BD59-A6C34878D82A}">
                    <a16:rowId xmlns:a16="http://schemas.microsoft.com/office/drawing/2014/main" val="3648801900"/>
                  </a:ext>
                </a:extLst>
              </a:tr>
              <a:tr h="529772">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latin typeface="+mn-lt"/>
                        </a:rPr>
                        <a:t>… une personne nommée par le gouvernement qui est actuellement en poste.</a:t>
                      </a:r>
                    </a:p>
                  </a:txBody>
                  <a:tcPr marL="103116" marR="103116" marT="103116" marB="103116" horzOverflow="overflow">
                    <a:solidFill>
                      <a:srgbClr val="E1EFF7"/>
                    </a:solidFill>
                  </a:tcPr>
                </a:tc>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latin typeface="+mn-lt"/>
                        </a:rPr>
                        <a:t>... le président du CA.</a:t>
                      </a:r>
                    </a:p>
                  </a:txBody>
                  <a:tcPr marL="103116" marR="103116" marT="103116" marB="103116" horzOverflow="overflow">
                    <a:solidFill>
                      <a:srgbClr val="E1EFF7"/>
                    </a:solidFill>
                  </a:tcPr>
                </a:tc>
                <a:extLst>
                  <a:ext uri="{0D108BD9-81ED-4DB2-BD59-A6C34878D82A}">
                    <a16:rowId xmlns:a16="http://schemas.microsoft.com/office/drawing/2014/main" val="735406091"/>
                  </a:ext>
                </a:extLst>
              </a:tr>
              <a:tr h="529772">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CA" sz="1200" u="none" strike="noStrike" cap="none" normalizeH="0" baseline="0" dirty="0">
                          <a:ln>
                            <a:noFill/>
                          </a:ln>
                          <a:latin typeface="+mn-lt"/>
                        </a:rPr>
                        <a:t>... une personne anciennement nommée par le gouvernement.</a:t>
                      </a:r>
                    </a:p>
                  </a:txBody>
                  <a:tcPr marL="103116" marR="103116" marT="103116" marB="103116" horzOverflow="overflow">
                    <a:solidFill>
                      <a:srgbClr val="B3D7EC"/>
                    </a:solidFill>
                  </a:tcPr>
                </a:tc>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CA" sz="1200" u="none" strike="noStrike" cap="none" normalizeH="0" baseline="0" dirty="0">
                          <a:ln>
                            <a:noFill/>
                          </a:ln>
                          <a:latin typeface="+mn-lt"/>
                          <a:ea typeface="MS PGothic" pitchFamily="34" charset="-128"/>
                          <a:cs typeface="+mn-cs"/>
                        </a:rPr>
                        <a:t>... le commissaire à l’intégrité.</a:t>
                      </a:r>
                    </a:p>
                  </a:txBody>
                  <a:tcPr marL="103116" marR="103116" marT="103116" marB="103116" horzOverflow="overflow">
                    <a:solidFill>
                      <a:srgbClr val="B3D7EC"/>
                    </a:solidFill>
                  </a:tcPr>
                </a:tc>
                <a:extLst>
                  <a:ext uri="{0D108BD9-81ED-4DB2-BD59-A6C34878D82A}">
                    <a16:rowId xmlns:a16="http://schemas.microsoft.com/office/drawing/2014/main" val="2104023519"/>
                  </a:ext>
                </a:extLst>
              </a:tr>
              <a:tr h="529772">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CA" sz="1200" u="none" strike="noStrike" cap="none" normalizeH="0" baseline="0" dirty="0">
                          <a:ln>
                            <a:noFill/>
                          </a:ln>
                          <a:latin typeface="+mn-lt"/>
                        </a:rPr>
                        <a:t>... le président actuel du CA.</a:t>
                      </a:r>
                    </a:p>
                  </a:txBody>
                  <a:tcPr marL="103116" marR="103116" marT="103116" marB="103116" horzOverflow="overflow">
                    <a:solidFill>
                      <a:srgbClr val="E1EFF7"/>
                    </a:solidFill>
                  </a:tcPr>
                </a:tc>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CA" sz="1200" u="none" strike="noStrike" cap="none" normalizeH="0" baseline="0" dirty="0">
                          <a:ln>
                            <a:noFill/>
                          </a:ln>
                          <a:latin typeface="+mn-lt"/>
                        </a:rPr>
                        <a:t>... le commissaire à l’intégrité.</a:t>
                      </a:r>
                    </a:p>
                  </a:txBody>
                  <a:tcPr marL="103116" marR="103116" marT="103116" marB="103116" horzOverflow="overflow">
                    <a:solidFill>
                      <a:srgbClr val="E1EFF7"/>
                    </a:solidFill>
                  </a:tcPr>
                </a:tc>
                <a:extLst>
                  <a:ext uri="{0D108BD9-81ED-4DB2-BD59-A6C34878D82A}">
                    <a16:rowId xmlns:a16="http://schemas.microsoft.com/office/drawing/2014/main" val="1856144818"/>
                  </a:ext>
                </a:extLst>
              </a:tr>
              <a:tr h="529772">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latin typeface="+mn-lt"/>
                        </a:rPr>
                        <a:t>... l’ancien président du CA.</a:t>
                      </a:r>
                    </a:p>
                  </a:txBody>
                  <a:tcPr marL="103116" marR="103116" marT="103116" marB="103116" horzOverflow="overflow">
                    <a:solidFill>
                      <a:srgbClr val="B3D7EC"/>
                    </a:solidFill>
                  </a:tcPr>
                </a:tc>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solidFill>
                            <a:schemeClr val="tx1"/>
                          </a:solidFill>
                          <a:latin typeface="+mn-lt"/>
                          <a:ea typeface="MS PGothic" pitchFamily="34" charset="-128"/>
                          <a:cs typeface="+mn-cs"/>
                        </a:rPr>
                        <a:t>... le commissaire à l’intégrité.</a:t>
                      </a:r>
                    </a:p>
                  </a:txBody>
                  <a:tcPr marL="103116" marR="103116" marT="103116" marB="103116" horzOverflow="overflow">
                    <a:solidFill>
                      <a:srgbClr val="B3D7EC"/>
                    </a:solidFill>
                  </a:tcPr>
                </a:tc>
                <a:extLst>
                  <a:ext uri="{0D108BD9-81ED-4DB2-BD59-A6C34878D82A}">
                    <a16:rowId xmlns:a16="http://schemas.microsoft.com/office/drawing/2014/main" val="1682629767"/>
                  </a:ext>
                </a:extLst>
              </a:tr>
              <a:tr h="967347">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latin typeface="+mn-lt"/>
                        </a:rPr>
                        <a:t>... un employé actuel.</a:t>
                      </a:r>
                    </a:p>
                  </a:txBody>
                  <a:tcPr marL="103116" marR="103116" marT="103116" marB="103116" horzOverflow="overflow">
                    <a:solidFill>
                      <a:srgbClr val="E1EFF7"/>
                    </a:solidFill>
                  </a:tcPr>
                </a:tc>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latin typeface="+mn-lt"/>
                        </a:rPr>
                        <a:t>... soit la personne prévue par la réglementation (responsable désigné de l’éthique) soit, en l’absence d’une telle personne, le président du CA.</a:t>
                      </a:r>
                    </a:p>
                  </a:txBody>
                  <a:tcPr marL="103116" marR="103116" marT="103116" marB="103116" horzOverflow="overflow">
                    <a:solidFill>
                      <a:srgbClr val="E1EFF7"/>
                    </a:solidFill>
                  </a:tcPr>
                </a:tc>
                <a:extLst>
                  <a:ext uri="{0D108BD9-81ED-4DB2-BD59-A6C34878D82A}">
                    <a16:rowId xmlns:a16="http://schemas.microsoft.com/office/drawing/2014/main" val="3263723326"/>
                  </a:ext>
                </a:extLst>
              </a:tr>
              <a:tr h="529772">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CA" sz="1200" u="none" strike="noStrike" cap="none" normalizeH="0" baseline="0">
                          <a:ln>
                            <a:noFill/>
                          </a:ln>
                          <a:latin typeface="+mn-lt"/>
                        </a:rPr>
                        <a:t>... un ancien employé.</a:t>
                      </a:r>
                    </a:p>
                  </a:txBody>
                  <a:tcPr marL="103116" marR="103116" marT="103116" marB="103116" horzOverflow="overflow">
                    <a:solidFill>
                      <a:srgbClr val="B3D7EC"/>
                    </a:solidFill>
                  </a:tcPr>
                </a:tc>
                <a:tc>
                  <a:txBody>
                    <a:bodyPr/>
                    <a:lstStyle>
                      <a:lvl1pPr defTabSz="457200">
                        <a:spcBef>
                          <a:spcPct val="20000"/>
                        </a:spcBef>
                        <a:buSzPct val="75000"/>
                        <a:defRPr sz="1400">
                          <a:solidFill>
                            <a:schemeClr val="tx1"/>
                          </a:solidFill>
                          <a:latin typeface="Helvetica Light" pitchFamily="1" charset="0"/>
                          <a:ea typeface="MS PGothic" pitchFamily="34" charset="-128"/>
                        </a:defRPr>
                      </a:lvl1pPr>
                      <a:lvl2pPr marL="742950" indent="-285750" defTabSz="457200">
                        <a:spcBef>
                          <a:spcPct val="20000"/>
                        </a:spcBef>
                        <a:buSzPct val="75000"/>
                        <a:defRPr sz="1200">
                          <a:solidFill>
                            <a:schemeClr val="tx1"/>
                          </a:solidFill>
                          <a:latin typeface="Helvetica Light" pitchFamily="1" charset="0"/>
                          <a:ea typeface="MS PGothic" pitchFamily="34" charset="-128"/>
                        </a:defRPr>
                      </a:lvl2pPr>
                      <a:lvl3pPr marL="1143000" indent="-228600" defTabSz="457200">
                        <a:spcBef>
                          <a:spcPct val="20000"/>
                        </a:spcBef>
                        <a:buSzPct val="75000"/>
                        <a:buFont typeface="Arial" pitchFamily="34" charset="0"/>
                        <a:defRPr sz="1000">
                          <a:solidFill>
                            <a:schemeClr val="tx1"/>
                          </a:solidFill>
                          <a:latin typeface="Helvetica Light" pitchFamily="1" charset="0"/>
                          <a:ea typeface="MS PGothic" pitchFamily="34" charset="-128"/>
                        </a:defRPr>
                      </a:lvl3pPr>
                      <a:lvl4pPr marL="1600200" indent="-228600" defTabSz="457200">
                        <a:spcBef>
                          <a:spcPct val="20000"/>
                        </a:spcBef>
                        <a:buSzPct val="75000"/>
                        <a:defRPr sz="1000">
                          <a:solidFill>
                            <a:schemeClr val="tx1"/>
                          </a:solidFill>
                          <a:latin typeface="Helvetica Light" pitchFamily="1" charset="0"/>
                          <a:ea typeface="MS PGothic" pitchFamily="34" charset="-128"/>
                        </a:defRPr>
                      </a:lvl4pPr>
                      <a:lvl5pPr marL="2057400" indent="-228600" defTabSz="457200">
                        <a:spcBef>
                          <a:spcPct val="20000"/>
                        </a:spcBef>
                        <a:defRPr sz="1000">
                          <a:solidFill>
                            <a:schemeClr val="tx1"/>
                          </a:solidFill>
                          <a:latin typeface="Helvetica Light" pitchFamily="1" charset="0"/>
                          <a:ea typeface="MS PGothic" pitchFamily="34" charset="-128"/>
                        </a:defRPr>
                      </a:lvl5pPr>
                      <a:lvl6pPr marL="25146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6pPr>
                      <a:lvl7pPr marL="29718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7pPr>
                      <a:lvl8pPr marL="34290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8pPr>
                      <a:lvl9pPr marL="3886200" indent="-228600" defTabSz="457200" eaLnBrk="0" fontAlgn="base" hangingPunct="0">
                        <a:spcBef>
                          <a:spcPct val="20000"/>
                        </a:spcBef>
                        <a:spcAft>
                          <a:spcPct val="0"/>
                        </a:spcAft>
                        <a:defRPr sz="1000">
                          <a:solidFill>
                            <a:schemeClr val="tx1"/>
                          </a:solidFill>
                          <a:latin typeface="Helvetica Light" pitchFamily="1"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CA" sz="1200" u="none" strike="noStrike" cap="none" normalizeH="0" baseline="0" dirty="0">
                          <a:ln>
                            <a:noFill/>
                          </a:ln>
                          <a:solidFill>
                            <a:schemeClr val="tx1"/>
                          </a:solidFill>
                          <a:latin typeface="+mn-lt"/>
                          <a:ea typeface="MS PGothic" pitchFamily="34" charset="-128"/>
                          <a:cs typeface="+mn-cs"/>
                        </a:rPr>
                        <a:t>... le commissaire à l’intégrité.</a:t>
                      </a:r>
                    </a:p>
                  </a:txBody>
                  <a:tcPr marL="103116" marR="103116" marT="103116" marB="103116" horzOverflow="overflow">
                    <a:solidFill>
                      <a:srgbClr val="B3D7EC"/>
                    </a:solidFill>
                  </a:tcPr>
                </a:tc>
                <a:extLst>
                  <a:ext uri="{0D108BD9-81ED-4DB2-BD59-A6C34878D82A}">
                    <a16:rowId xmlns:a16="http://schemas.microsoft.com/office/drawing/2014/main" val="1152086087"/>
                  </a:ext>
                </a:extLst>
              </a:tr>
            </a:tbl>
          </a:graphicData>
        </a:graphic>
      </p:graphicFrame>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25</a:t>
            </a:fld>
            <a:endParaRPr lang="en-US"/>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0399" y="6278400"/>
            <a:ext cx="4416995" cy="365125"/>
          </a:xfrm>
        </p:spPr>
        <p:txBody>
          <a:bodyPr/>
          <a:lstStyle/>
          <a:p>
            <a:pPr algn="l"/>
            <a:r>
              <a:rPr lang="fr-CA" dirty="0"/>
              <a:t>Aperçu de la gouvernance des organismes et du rôle des personnes nommées par le gouvernement</a:t>
            </a:r>
          </a:p>
        </p:txBody>
      </p:sp>
    </p:spTree>
    <p:extLst>
      <p:ext uri="{BB962C8B-B14F-4D97-AF65-F5344CB8AC3E}">
        <p14:creationId xmlns:p14="http://schemas.microsoft.com/office/powerpoint/2010/main" val="1069251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6E75-E3A7-4208-865A-A6A1DF47DC9F}"/>
              </a:ext>
            </a:extLst>
          </p:cNvPr>
          <p:cNvSpPr>
            <a:spLocks noGrp="1"/>
          </p:cNvSpPr>
          <p:nvPr>
            <p:ph type="title"/>
          </p:nvPr>
        </p:nvSpPr>
        <p:spPr/>
        <p:txBody>
          <a:bodyPr/>
          <a:lstStyle/>
          <a:p>
            <a:r>
              <a:rPr lang="fr-CA"/>
              <a:t>Conflits d’intérêts</a:t>
            </a:r>
          </a:p>
        </p:txBody>
      </p:sp>
      <p:sp>
        <p:nvSpPr>
          <p:cNvPr id="3" name="Content Placeholder 2">
            <a:extLst>
              <a:ext uri="{FF2B5EF4-FFF2-40B4-BE49-F238E27FC236}">
                <a16:creationId xmlns:a16="http://schemas.microsoft.com/office/drawing/2014/main" id="{A0FE0D10-76B6-40FD-ACFA-E3ACBBD5A4A3}"/>
              </a:ext>
            </a:extLst>
          </p:cNvPr>
          <p:cNvSpPr>
            <a:spLocks noGrp="1"/>
          </p:cNvSpPr>
          <p:nvPr>
            <p:ph sz="half" idx="2"/>
          </p:nvPr>
        </p:nvSpPr>
        <p:spPr>
          <a:xfrm>
            <a:off x="347296" y="1735720"/>
            <a:ext cx="4318971" cy="4542680"/>
          </a:xfrm>
          <a:noFill/>
        </p:spPr>
        <p:txBody>
          <a:bodyPr>
            <a:noAutofit/>
          </a:bodyPr>
          <a:lstStyle/>
          <a:p>
            <a:pPr marL="342900" indent="-342900" defTabSz="914400">
              <a:lnSpc>
                <a:spcPct val="100000"/>
              </a:lnSpc>
              <a:buClr>
                <a:schemeClr val="accent2"/>
              </a:buClr>
              <a:buFont typeface="Wingdings" panose="05000000000000000000" pitchFamily="2" charset="2"/>
              <a:buChar char="§"/>
            </a:pPr>
            <a:r>
              <a:rPr lang="fr-CA" sz="1400" dirty="0"/>
              <a:t>Un conflit d’intérêts peut survenir si les intérêts personnels ou professionnels d’une personne nommée par le gouvernement entrent en concurrence avec les responsabilités et les devoirs liés à son poste.</a:t>
            </a:r>
          </a:p>
          <a:p>
            <a:pPr marL="342900" indent="-342900" defTabSz="914400">
              <a:lnSpc>
                <a:spcPct val="100000"/>
              </a:lnSpc>
              <a:buClr>
                <a:schemeClr val="accent2"/>
              </a:buClr>
              <a:buFont typeface="Wingdings" panose="05000000000000000000" pitchFamily="2" charset="2"/>
              <a:buChar char="§"/>
            </a:pPr>
            <a:r>
              <a:rPr lang="fr-CA" sz="1400" dirty="0"/>
              <a:t>Les conflits d’intérêts peuvent être perçus ou réels.</a:t>
            </a:r>
          </a:p>
          <a:p>
            <a:pPr marL="342900" indent="-342900" defTabSz="914400">
              <a:lnSpc>
                <a:spcPct val="100000"/>
              </a:lnSpc>
              <a:buClr>
                <a:schemeClr val="accent2"/>
              </a:buClr>
              <a:buFont typeface="Wingdings" panose="05000000000000000000" pitchFamily="2" charset="2"/>
              <a:buChar char="§"/>
            </a:pPr>
            <a:r>
              <a:rPr lang="fr-CA" sz="1400" dirty="0"/>
              <a:t>Un conflit d’intérêts perçu peut créer des problèmes éthiques même s’il n’est pas réel, dans les situations où une personne raisonnable croirait qu’un tel conflit d’intérêts existe.</a:t>
            </a:r>
          </a:p>
          <a:p>
            <a:pPr marL="342900" indent="-342900" defTabSz="914400">
              <a:lnSpc>
                <a:spcPct val="100000"/>
              </a:lnSpc>
              <a:buClr>
                <a:schemeClr val="accent2"/>
              </a:buClr>
              <a:buFont typeface="Wingdings" panose="05000000000000000000" pitchFamily="2" charset="2"/>
              <a:buChar char="§"/>
            </a:pPr>
            <a:r>
              <a:rPr lang="fr-CA" sz="1400" dirty="0"/>
              <a:t>En cas de dilemme éthique ou de situation de conflit d’intérêts, les conséquences des erreurs de jugement peuvent être lourdes.</a:t>
            </a:r>
          </a:p>
          <a:p>
            <a:pPr marL="342900" indent="-342900" defTabSz="914400">
              <a:lnSpc>
                <a:spcPct val="100000"/>
              </a:lnSpc>
              <a:buClr>
                <a:schemeClr val="accent2"/>
              </a:buClr>
              <a:buFont typeface="Wingdings" panose="05000000000000000000" pitchFamily="2" charset="2"/>
              <a:buChar char="§"/>
            </a:pPr>
            <a:r>
              <a:rPr lang="fr-CA" sz="1400" dirty="0"/>
              <a:t>Des situations de conflit d’intérêts peuvent survenir avant, durant et après votre mandat. Il s’agit d’une responsabilité dont vous devez sans cesse tenir compte.</a:t>
            </a:r>
          </a:p>
        </p:txBody>
      </p:sp>
      <p:sp>
        <p:nvSpPr>
          <p:cNvPr id="13" name="Content Placeholder 12">
            <a:extLst>
              <a:ext uri="{FF2B5EF4-FFF2-40B4-BE49-F238E27FC236}">
                <a16:creationId xmlns:a16="http://schemas.microsoft.com/office/drawing/2014/main" id="{5A561740-0176-44C8-9425-284BFB618371}"/>
              </a:ext>
            </a:extLst>
          </p:cNvPr>
          <p:cNvSpPr>
            <a:spLocks noGrp="1"/>
          </p:cNvSpPr>
          <p:nvPr>
            <p:ph sz="quarter" idx="4"/>
          </p:nvPr>
        </p:nvSpPr>
        <p:spPr>
          <a:xfrm>
            <a:off x="4916639" y="1735720"/>
            <a:ext cx="3887391" cy="4193740"/>
          </a:xfrm>
        </p:spPr>
        <p:txBody>
          <a:bodyPr>
            <a:noAutofit/>
          </a:bodyPr>
          <a:lstStyle/>
          <a:p>
            <a:pPr defTabSz="540000">
              <a:lnSpc>
                <a:spcPct val="100000"/>
              </a:lnSpc>
            </a:pPr>
            <a:r>
              <a:rPr lang="fr-CA" sz="1400"/>
              <a:t>Voici des exemples de conflits d’intérêts :</a:t>
            </a:r>
          </a:p>
          <a:p>
            <a:pPr marL="342900" indent="-342900">
              <a:lnSpc>
                <a:spcPct val="100000"/>
              </a:lnSpc>
              <a:buClr>
                <a:schemeClr val="accent2"/>
              </a:buClr>
              <a:buFont typeface="Wingdings" panose="05000000000000000000" pitchFamily="2" charset="2"/>
              <a:buChar char="§"/>
            </a:pPr>
            <a:r>
              <a:rPr lang="fr-CA" sz="1400"/>
              <a:t>Omettre de divulguer que vous avec une relation avec un employé d’un gouvernement ou d’un organisme gouvernemental, ou avec un candidat à une embauche</a:t>
            </a:r>
          </a:p>
          <a:p>
            <a:pPr marL="342900" indent="-342900">
              <a:lnSpc>
                <a:spcPct val="100000"/>
              </a:lnSpc>
              <a:buClr>
                <a:schemeClr val="accent2"/>
              </a:buClr>
              <a:buFont typeface="Wingdings" panose="05000000000000000000" pitchFamily="2" charset="2"/>
              <a:buChar char="§"/>
            </a:pPr>
            <a:r>
              <a:rPr lang="fr-CA" sz="1400"/>
              <a:t>Participer à une prise de décision ou à une action qui vous avantage ou qui avantage votre conjoint, un de vos amis, un membre de votre famille ou une organisation à laquelle vous êtes lié</a:t>
            </a:r>
          </a:p>
          <a:p>
            <a:pPr marL="342900" indent="-342900">
              <a:lnSpc>
                <a:spcPct val="100000"/>
              </a:lnSpc>
              <a:buClr>
                <a:schemeClr val="accent2"/>
              </a:buClr>
              <a:buFont typeface="Wingdings" panose="05000000000000000000" pitchFamily="2" charset="2"/>
              <a:buChar char="§"/>
            </a:pPr>
            <a:r>
              <a:rPr lang="fr-CA" sz="1400"/>
              <a:t>Accorder un traitement de faveur</a:t>
            </a:r>
          </a:p>
          <a:p>
            <a:pPr marL="342900" indent="-342900">
              <a:lnSpc>
                <a:spcPct val="100000"/>
              </a:lnSpc>
              <a:buClr>
                <a:schemeClr val="accent2"/>
              </a:buClr>
              <a:buFont typeface="Wingdings" panose="05000000000000000000" pitchFamily="2" charset="2"/>
              <a:buChar char="§"/>
            </a:pPr>
            <a:r>
              <a:rPr lang="fr-CA" sz="1400"/>
              <a:t>Accepter des cadeaux ou des paiements pour de l’information confidentielle</a:t>
            </a:r>
          </a:p>
          <a:p>
            <a:pPr marL="342900" indent="-342900">
              <a:lnSpc>
                <a:spcPct val="100000"/>
              </a:lnSpc>
              <a:buClr>
                <a:schemeClr val="accent2"/>
              </a:buClr>
              <a:buFont typeface="Wingdings" panose="05000000000000000000" pitchFamily="2" charset="2"/>
              <a:buChar char="§"/>
            </a:pPr>
            <a:r>
              <a:rPr lang="fr-CA" sz="1400"/>
              <a:t>Utiliser ou divulguer de l’information confidentielle</a:t>
            </a:r>
          </a:p>
        </p:txBody>
      </p:sp>
      <p:sp>
        <p:nvSpPr>
          <p:cNvPr id="6" name="Footer Placeholder 5">
            <a:extLst>
              <a:ext uri="{FF2B5EF4-FFF2-40B4-BE49-F238E27FC236}">
                <a16:creationId xmlns:a16="http://schemas.microsoft.com/office/drawing/2014/main" id="{9993F2BB-50F9-4AF2-B778-9609A92C974B}"/>
              </a:ext>
            </a:extLst>
          </p:cNvPr>
          <p:cNvSpPr>
            <a:spLocks noGrp="1"/>
          </p:cNvSpPr>
          <p:nvPr>
            <p:ph type="ftr" sz="quarter" idx="11"/>
          </p:nvPr>
        </p:nvSpPr>
        <p:spPr>
          <a:xfrm>
            <a:off x="860399" y="6278400"/>
            <a:ext cx="6341590" cy="365125"/>
          </a:xfrm>
        </p:spPr>
        <p:txBody>
          <a:bodyPr/>
          <a:lstStyle/>
          <a:p>
            <a:pPr algn="l"/>
            <a:r>
              <a:rPr lang="fr-CA" dirty="0"/>
              <a:t>Aperçu de la gouvernance des organismes et du rôle des personnes nommées par le gouvernement</a:t>
            </a:r>
          </a:p>
        </p:txBody>
      </p:sp>
      <p:sp>
        <p:nvSpPr>
          <p:cNvPr id="5" name="Slide Number Placeholder 4">
            <a:extLst>
              <a:ext uri="{FF2B5EF4-FFF2-40B4-BE49-F238E27FC236}">
                <a16:creationId xmlns:a16="http://schemas.microsoft.com/office/drawing/2014/main" id="{D04D6935-85DA-4EE3-881A-9ECA85BCDAD8}"/>
              </a:ext>
            </a:extLst>
          </p:cNvPr>
          <p:cNvSpPr>
            <a:spLocks noGrp="1"/>
          </p:cNvSpPr>
          <p:nvPr>
            <p:ph type="sldNum" sz="quarter" idx="12"/>
          </p:nvPr>
        </p:nvSpPr>
        <p:spPr/>
        <p:txBody>
          <a:bodyPr/>
          <a:lstStyle/>
          <a:p>
            <a:fld id="{9CAA33A2-411E-8443-83D0-3263C24E97A5}" type="slidenum">
              <a:rPr lang="en-US" smtClean="0"/>
              <a:pPr/>
              <a:t>26</a:t>
            </a:fld>
            <a:endParaRPr lang="en-US"/>
          </a:p>
        </p:txBody>
      </p:sp>
      <p:sp>
        <p:nvSpPr>
          <p:cNvPr id="10" name="TextBox 9">
            <a:extLst>
              <a:ext uri="{FF2B5EF4-FFF2-40B4-BE49-F238E27FC236}">
                <a16:creationId xmlns:a16="http://schemas.microsoft.com/office/drawing/2014/main" id="{65158EF0-C24E-4E5E-B346-79978D65159D}"/>
              </a:ext>
            </a:extLst>
          </p:cNvPr>
          <p:cNvSpPr txBox="1"/>
          <p:nvPr/>
        </p:nvSpPr>
        <p:spPr>
          <a:xfrm>
            <a:off x="347297" y="888328"/>
            <a:ext cx="8310735" cy="584775"/>
          </a:xfrm>
          <a:prstGeom prst="rect">
            <a:avLst/>
          </a:prstGeom>
          <a:noFill/>
        </p:spPr>
        <p:txBody>
          <a:bodyPr wrap="square" rtlCol="0">
            <a:spAutoFit/>
          </a:bodyPr>
          <a:lstStyle/>
          <a:p>
            <a:r>
              <a:rPr lang="fr-CA" sz="1600" b="1" dirty="0">
                <a:solidFill>
                  <a:srgbClr val="047BC1"/>
                </a:solidFill>
              </a:rPr>
              <a:t>La capacité d’éviter et de signaler les conflits d’intérêts est essentielle à une bonne gouvernance, à la responsabilisation et aux comportements conformes à l’éthique pour les personnes nommées par le gouvernement.</a:t>
            </a:r>
          </a:p>
        </p:txBody>
      </p:sp>
    </p:spTree>
    <p:extLst>
      <p:ext uri="{BB962C8B-B14F-4D97-AF65-F5344CB8AC3E}">
        <p14:creationId xmlns:p14="http://schemas.microsoft.com/office/powerpoint/2010/main" val="3618518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6E75-E3A7-4208-865A-A6A1DF47DC9F}"/>
              </a:ext>
            </a:extLst>
          </p:cNvPr>
          <p:cNvSpPr>
            <a:spLocks noGrp="1"/>
          </p:cNvSpPr>
          <p:nvPr>
            <p:ph type="title"/>
          </p:nvPr>
        </p:nvSpPr>
        <p:spPr/>
        <p:txBody>
          <a:bodyPr/>
          <a:lstStyle/>
          <a:p>
            <a:r>
              <a:rPr lang="fr-CA"/>
              <a:t>Déterminer s’il existe un conflit d’intérêts</a:t>
            </a:r>
          </a:p>
        </p:txBody>
      </p:sp>
      <p:sp>
        <p:nvSpPr>
          <p:cNvPr id="7" name="TextBox 6">
            <a:extLst>
              <a:ext uri="{FF2B5EF4-FFF2-40B4-BE49-F238E27FC236}">
                <a16:creationId xmlns:a16="http://schemas.microsoft.com/office/drawing/2014/main" id="{0CB7AFC6-1823-4A86-B793-EAC54F709403}"/>
              </a:ext>
            </a:extLst>
          </p:cNvPr>
          <p:cNvSpPr txBox="1"/>
          <p:nvPr/>
        </p:nvSpPr>
        <p:spPr>
          <a:xfrm>
            <a:off x="347297" y="1049572"/>
            <a:ext cx="8310735" cy="523220"/>
          </a:xfrm>
          <a:prstGeom prst="rect">
            <a:avLst/>
          </a:prstGeom>
          <a:noFill/>
        </p:spPr>
        <p:txBody>
          <a:bodyPr wrap="square" rtlCol="0">
            <a:spAutoFit/>
          </a:bodyPr>
          <a:lstStyle/>
          <a:p>
            <a:r>
              <a:rPr lang="fr-CA" sz="1400" b="1" dirty="0">
                <a:solidFill>
                  <a:srgbClr val="047BC1"/>
                </a:solidFill>
              </a:rPr>
              <a:t>En posant des questions exploratoires, vous pouvez faire la lumière sur une situation et établir s’il pourrait s’agir d’un conflit d’intérêts</a:t>
            </a:r>
          </a:p>
        </p:txBody>
      </p:sp>
      <p:sp>
        <p:nvSpPr>
          <p:cNvPr id="3" name="Content Placeholder 2">
            <a:extLst>
              <a:ext uri="{FF2B5EF4-FFF2-40B4-BE49-F238E27FC236}">
                <a16:creationId xmlns:a16="http://schemas.microsoft.com/office/drawing/2014/main" id="{A0FE0D10-76B6-40FD-ACFA-E3ACBBD5A4A3}"/>
              </a:ext>
            </a:extLst>
          </p:cNvPr>
          <p:cNvSpPr>
            <a:spLocks noGrp="1"/>
          </p:cNvSpPr>
          <p:nvPr>
            <p:ph idx="1"/>
          </p:nvPr>
        </p:nvSpPr>
        <p:spPr>
          <a:xfrm>
            <a:off x="347296" y="1668215"/>
            <a:ext cx="8456734" cy="3826893"/>
          </a:xfrm>
          <a:solidFill>
            <a:srgbClr val="D1E7F3"/>
          </a:solidFill>
        </p:spPr>
        <p:txBody>
          <a:bodyPr>
            <a:noAutofit/>
          </a:bodyPr>
          <a:lstStyle/>
          <a:p>
            <a:pPr>
              <a:lnSpc>
                <a:spcPct val="100000"/>
              </a:lnSpc>
            </a:pPr>
            <a:r>
              <a:rPr lang="fr-CA" sz="1200" dirty="0"/>
              <a:t>Voici quelques questions à vous poser pour déterminer si une situation pourrait correspondre à un conflit d’intérêts :</a:t>
            </a:r>
          </a:p>
          <a:p>
            <a:pPr marL="342900" indent="-342900">
              <a:lnSpc>
                <a:spcPct val="100000"/>
              </a:lnSpc>
              <a:buFont typeface="Wingdings" panose="05000000000000000000" pitchFamily="2" charset="2"/>
              <a:buChar char="§"/>
            </a:pPr>
            <a:r>
              <a:rPr lang="fr-CA" sz="1200" dirty="0"/>
              <a:t>Qui pourrait tirer avantage de la situation, et de quel avantage parle-t-on?</a:t>
            </a:r>
          </a:p>
          <a:p>
            <a:pPr marL="342900" indent="-342900">
              <a:lnSpc>
                <a:spcPct val="100000"/>
              </a:lnSpc>
              <a:buFont typeface="Wingdings" panose="05000000000000000000" pitchFamily="2" charset="2"/>
              <a:buChar char="§"/>
            </a:pPr>
            <a:r>
              <a:rPr lang="fr-CA" sz="1200" dirty="0"/>
              <a:t>Est-ce que la personne nommée par le gouvernement est susceptible d’influencer la situation ou d’être influencée par un ami ou un membre de sa famille?</a:t>
            </a:r>
          </a:p>
          <a:p>
            <a:pPr marL="342900" indent="-342900">
              <a:lnSpc>
                <a:spcPct val="100000"/>
              </a:lnSpc>
              <a:buFont typeface="Wingdings" panose="05000000000000000000" pitchFamily="2" charset="2"/>
              <a:buChar char="§"/>
            </a:pPr>
            <a:r>
              <a:rPr lang="fr-CA" sz="1200" dirty="0"/>
              <a:t>Est-ce qu’on pourrait percevoir les agissements de la personne nommée par le gouvernement comme du favoritisme envers un ami ou un membre de sa famille?</a:t>
            </a:r>
          </a:p>
          <a:p>
            <a:pPr marL="342900" indent="-342900">
              <a:lnSpc>
                <a:spcPct val="100000"/>
              </a:lnSpc>
              <a:buFont typeface="Wingdings" panose="05000000000000000000" pitchFamily="2" charset="2"/>
              <a:buChar char="§"/>
            </a:pPr>
            <a:r>
              <a:rPr lang="fr-CA" sz="1200" dirty="0"/>
              <a:t>Est-ce qu’on a offert un cadeau à la personne nommée par le gouvernement? Est-ce qu’elle l’a accepté? Quel est le contexte? Comment une personne externe percevrait-elle la situation?</a:t>
            </a:r>
          </a:p>
          <a:p>
            <a:pPr marL="342900" indent="-342900">
              <a:lnSpc>
                <a:spcPct val="100000"/>
              </a:lnSpc>
              <a:buFont typeface="Wingdings" panose="05000000000000000000" pitchFamily="2" charset="2"/>
              <a:buChar char="§"/>
            </a:pPr>
            <a:r>
              <a:rPr lang="fr-CA" sz="1200" dirty="0"/>
              <a:t>Est-ce que la personne nommée par le gouvernement a divulgué de l’information de façon à pouvoir causer des torts à l’organisme ou au gouvernement, ou à pouvoir donner un avantage déloyal à la personne ou à l’organisation à qui l’information a été communiquée?</a:t>
            </a:r>
          </a:p>
          <a:p>
            <a:pPr marL="342900" indent="-342900">
              <a:lnSpc>
                <a:spcPct val="100000"/>
              </a:lnSpc>
              <a:buFont typeface="Wingdings" panose="05000000000000000000" pitchFamily="2" charset="2"/>
              <a:buChar char="§"/>
            </a:pPr>
            <a:r>
              <a:rPr lang="fr-CA" sz="1200" dirty="0"/>
              <a:t>Est-ce que les activités externes de la personne nommée par le gouvernement entrent en conflit, de quelque façon que ce soit, avec son rôle public?</a:t>
            </a:r>
          </a:p>
          <a:p>
            <a:pPr marL="342900" indent="-342900">
              <a:lnSpc>
                <a:spcPct val="100000"/>
              </a:lnSpc>
              <a:buFont typeface="Wingdings" panose="05000000000000000000" pitchFamily="2" charset="2"/>
              <a:buChar char="§"/>
            </a:pPr>
            <a:r>
              <a:rPr lang="fr-CA" sz="1200" dirty="0"/>
              <a:t>Est-ce que la personne nommée par le gouvernement a obtenu les approbations nécessaires avant de participer à l’activité externe ou à la prise de décision?</a:t>
            </a:r>
          </a:p>
        </p:txBody>
      </p:sp>
      <p:sp>
        <p:nvSpPr>
          <p:cNvPr id="5" name="Slide Number Placeholder 4">
            <a:extLst>
              <a:ext uri="{FF2B5EF4-FFF2-40B4-BE49-F238E27FC236}">
                <a16:creationId xmlns:a16="http://schemas.microsoft.com/office/drawing/2014/main" id="{D04D6935-85DA-4EE3-881A-9ECA85BCDAD8}"/>
              </a:ext>
            </a:extLst>
          </p:cNvPr>
          <p:cNvSpPr>
            <a:spLocks noGrp="1"/>
          </p:cNvSpPr>
          <p:nvPr>
            <p:ph type="sldNum" sz="quarter" idx="12"/>
          </p:nvPr>
        </p:nvSpPr>
        <p:spPr/>
        <p:txBody>
          <a:bodyPr/>
          <a:lstStyle/>
          <a:p>
            <a:fld id="{9CAA33A2-411E-8443-83D0-3263C24E97A5}" type="slidenum">
              <a:rPr lang="en-US" smtClean="0"/>
              <a:pPr/>
              <a:t>27</a:t>
            </a:fld>
            <a:endParaRPr lang="en-US"/>
          </a:p>
        </p:txBody>
      </p:sp>
      <p:sp>
        <p:nvSpPr>
          <p:cNvPr id="6" name="Footer Placeholder 5">
            <a:extLst>
              <a:ext uri="{FF2B5EF4-FFF2-40B4-BE49-F238E27FC236}">
                <a16:creationId xmlns:a16="http://schemas.microsoft.com/office/drawing/2014/main" id="{9993F2BB-50F9-4AF2-B778-9609A92C974B}"/>
              </a:ext>
            </a:extLst>
          </p:cNvPr>
          <p:cNvSpPr>
            <a:spLocks noGrp="1"/>
          </p:cNvSpPr>
          <p:nvPr>
            <p:ph type="ftr" sz="quarter" idx="11"/>
          </p:nvPr>
        </p:nvSpPr>
        <p:spPr>
          <a:xfrm>
            <a:off x="861644" y="6276602"/>
            <a:ext cx="7158949" cy="365125"/>
          </a:xfrm>
        </p:spPr>
        <p:txBody>
          <a:bodyPr/>
          <a:lstStyle/>
          <a:p>
            <a:pPr algn="l"/>
            <a:r>
              <a:rPr lang="fr-CA" dirty="0"/>
              <a:t>Aperçu de la gouvernance des organismes et du rôle des personnes nommées par le gouvernement</a:t>
            </a:r>
          </a:p>
        </p:txBody>
      </p:sp>
    </p:spTree>
    <p:extLst>
      <p:ext uri="{BB962C8B-B14F-4D97-AF65-F5344CB8AC3E}">
        <p14:creationId xmlns:p14="http://schemas.microsoft.com/office/powerpoint/2010/main" val="2588424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AF9A-56D7-4AF6-A411-8A8C6357BFE0}"/>
              </a:ext>
            </a:extLst>
          </p:cNvPr>
          <p:cNvSpPr>
            <a:spLocks noGrp="1"/>
          </p:cNvSpPr>
          <p:nvPr>
            <p:ph type="title"/>
          </p:nvPr>
        </p:nvSpPr>
        <p:spPr/>
        <p:txBody>
          <a:bodyPr/>
          <a:lstStyle/>
          <a:p>
            <a:r>
              <a:rPr lang="fr-CA" i="1"/>
              <a:t>Loi sur la fonction publique de l’Ontario</a:t>
            </a:r>
          </a:p>
        </p:txBody>
      </p:sp>
      <p:sp>
        <p:nvSpPr>
          <p:cNvPr id="8" name="TextBox 7">
            <a:extLst>
              <a:ext uri="{FF2B5EF4-FFF2-40B4-BE49-F238E27FC236}">
                <a16:creationId xmlns:a16="http://schemas.microsoft.com/office/drawing/2014/main" id="{55A0AF49-4FE3-437E-81E5-175082C14CBD}"/>
              </a:ext>
            </a:extLst>
          </p:cNvPr>
          <p:cNvSpPr txBox="1"/>
          <p:nvPr/>
        </p:nvSpPr>
        <p:spPr>
          <a:xfrm>
            <a:off x="347297" y="908981"/>
            <a:ext cx="8645874" cy="523220"/>
          </a:xfrm>
          <a:prstGeom prst="rect">
            <a:avLst/>
          </a:prstGeom>
          <a:noFill/>
        </p:spPr>
        <p:txBody>
          <a:bodyPr wrap="square" rtlCol="0">
            <a:spAutoFit/>
          </a:bodyPr>
          <a:lstStyle/>
          <a:p>
            <a:r>
              <a:rPr lang="fr-CA" sz="1400" b="1" dirty="0">
                <a:solidFill>
                  <a:srgbClr val="047BC1"/>
                </a:solidFill>
              </a:rPr>
              <a:t>Cette loi comporte des lignes directrices qui vous aideront les exigences en matière d’éthique et de conflits d’intérêts.</a:t>
            </a:r>
          </a:p>
        </p:txBody>
      </p:sp>
      <p:sp>
        <p:nvSpPr>
          <p:cNvPr id="7" name="Content Placeholder 14">
            <a:extLst>
              <a:ext uri="{FF2B5EF4-FFF2-40B4-BE49-F238E27FC236}">
                <a16:creationId xmlns:a16="http://schemas.microsoft.com/office/drawing/2014/main" id="{24089C5E-9C7D-4024-BB27-0676DEC8801E}"/>
              </a:ext>
            </a:extLst>
          </p:cNvPr>
          <p:cNvSpPr>
            <a:spLocks noGrp="1"/>
          </p:cNvSpPr>
          <p:nvPr>
            <p:ph sz="half" idx="2"/>
          </p:nvPr>
        </p:nvSpPr>
        <p:spPr>
          <a:xfrm>
            <a:off x="339972" y="3822598"/>
            <a:ext cx="8653199" cy="2323824"/>
          </a:xfrm>
        </p:spPr>
        <p:txBody>
          <a:bodyPr>
            <a:noAutofit/>
          </a:bodyPr>
          <a:lstStyle/>
          <a:p>
            <a:pPr marL="342900" indent="-342900">
              <a:lnSpc>
                <a:spcPct val="100000"/>
              </a:lnSpc>
              <a:buFont typeface="Wingdings" panose="05000000000000000000" pitchFamily="2" charset="2"/>
              <a:buChar char="§"/>
            </a:pPr>
            <a:r>
              <a:rPr lang="fr-CA" sz="1200" dirty="0"/>
              <a:t>La </a:t>
            </a:r>
            <a:r>
              <a:rPr lang="fr-CA" sz="1200" i="1" dirty="0">
                <a:hlinkClick r:id="rId2"/>
              </a:rPr>
              <a:t>Loi de 2006 sur la fonction publique de l’Ontario</a:t>
            </a:r>
            <a:r>
              <a:rPr lang="fr-CA" sz="1200" i="1" dirty="0"/>
              <a:t> </a:t>
            </a:r>
            <a:r>
              <a:rPr lang="fr-CA" sz="1200" dirty="0"/>
              <a:t>établit des règles et un cadre de traitement des conflits d’intérêts, des exigences éthiques, de l’activité politique et de la divulgation d’actes répréhensibles pour les fonctionnaires afin de veiller à ce que les intérêts privés de ces derniers n’entrent pas en conflit avec les responsabilités découlant de leur service public. </a:t>
            </a:r>
          </a:p>
          <a:p>
            <a:pPr marL="342900" indent="-342900">
              <a:lnSpc>
                <a:spcPct val="100000"/>
              </a:lnSpc>
              <a:buFont typeface="Wingdings" panose="05000000000000000000" pitchFamily="2" charset="2"/>
              <a:buChar char="§"/>
            </a:pPr>
            <a:r>
              <a:rPr lang="fr-CA" sz="1200" dirty="0"/>
              <a:t>Les </a:t>
            </a:r>
            <a:r>
              <a:rPr lang="fr-CA" sz="1200" i="1" dirty="0">
                <a:hlinkClick r:id="rId3"/>
              </a:rPr>
              <a:t>règles au sujet des conflits d’intérêts du </a:t>
            </a:r>
            <a:r>
              <a:rPr lang="fr-CA" sz="1200" i="1" dirty="0" err="1">
                <a:hlinkClick r:id="rId3"/>
              </a:rPr>
              <a:t>Règl</a:t>
            </a:r>
            <a:r>
              <a:rPr lang="fr-CA" sz="1200" i="1" dirty="0">
                <a:hlinkClick r:id="rId3"/>
              </a:rPr>
              <a:t>. de l'Ont. 381/07</a:t>
            </a:r>
            <a:r>
              <a:rPr lang="fr-CA" sz="1200" dirty="0"/>
              <a:t> ont pour objectif de couvrir la plupart des situations, mais la Loi autorise les organismes publics à élaborer leurs propres règles qui doivent être approuvées par le commissaire à l’intégrité. Pour être approuvées, les règles ainsi soumises par un organisme gouvernemental doivent au minimum satisfaire à la norme éthique établie par le </a:t>
            </a:r>
            <a:r>
              <a:rPr lang="fr-CA" sz="1200" dirty="0" err="1"/>
              <a:t>Règl</a:t>
            </a:r>
            <a:r>
              <a:rPr lang="fr-CA" sz="1200" dirty="0"/>
              <a:t>. de l'Ont. 381/07.</a:t>
            </a:r>
          </a:p>
          <a:p>
            <a:pPr marL="342900" indent="-342900">
              <a:lnSpc>
                <a:spcPct val="100000"/>
              </a:lnSpc>
              <a:buFont typeface="Wingdings" panose="05000000000000000000" pitchFamily="2" charset="2"/>
              <a:buChar char="§"/>
            </a:pPr>
            <a:r>
              <a:rPr lang="fr-CA" sz="1200" dirty="0"/>
              <a:t>En vertu de cette Loi, toutes les personnes nommées par le gouvernement ont un responsable de l’éthique à qui elles peuvent s’adresser pour obtenir des clarifications et des orientations au sujet des questions liées aux conflits d’intérêts et aux exigences en matière d’éthique.</a:t>
            </a:r>
          </a:p>
        </p:txBody>
      </p:sp>
      <p:sp>
        <p:nvSpPr>
          <p:cNvPr id="5" name="Slide Number Placeholder 4">
            <a:extLst>
              <a:ext uri="{FF2B5EF4-FFF2-40B4-BE49-F238E27FC236}">
                <a16:creationId xmlns:a16="http://schemas.microsoft.com/office/drawing/2014/main" id="{73172817-97CF-48FF-BA4B-756FEC604AD4}"/>
              </a:ext>
            </a:extLst>
          </p:cNvPr>
          <p:cNvSpPr>
            <a:spLocks noGrp="1"/>
          </p:cNvSpPr>
          <p:nvPr>
            <p:ph type="sldNum" sz="quarter" idx="12"/>
          </p:nvPr>
        </p:nvSpPr>
        <p:spPr/>
        <p:txBody>
          <a:bodyPr/>
          <a:lstStyle/>
          <a:p>
            <a:fld id="{9CAA33A2-411E-8443-83D0-3263C24E97A5}" type="slidenum">
              <a:rPr lang="en-US" smtClean="0"/>
              <a:pPr/>
              <a:t>28</a:t>
            </a:fld>
            <a:endParaRPr lang="en-US"/>
          </a:p>
        </p:txBody>
      </p:sp>
      <p:sp>
        <p:nvSpPr>
          <p:cNvPr id="6" name="Footer Placeholder 5">
            <a:extLst>
              <a:ext uri="{FF2B5EF4-FFF2-40B4-BE49-F238E27FC236}">
                <a16:creationId xmlns:a16="http://schemas.microsoft.com/office/drawing/2014/main" id="{BB494140-2E58-4447-BD18-E9420AE1E5A4}"/>
              </a:ext>
            </a:extLst>
          </p:cNvPr>
          <p:cNvSpPr>
            <a:spLocks noGrp="1"/>
          </p:cNvSpPr>
          <p:nvPr>
            <p:ph type="ftr" sz="quarter" idx="11"/>
          </p:nvPr>
        </p:nvSpPr>
        <p:spPr>
          <a:xfrm>
            <a:off x="860399" y="6278400"/>
            <a:ext cx="6385132" cy="365125"/>
          </a:xfrm>
        </p:spPr>
        <p:txBody>
          <a:bodyPr/>
          <a:lstStyle/>
          <a:p>
            <a:pPr algn="l"/>
            <a:r>
              <a:rPr lang="fr-CA" dirty="0"/>
              <a:t>Aperçu de la gouvernance des organismes et du rôle des personnes nommées par le gouvernement</a:t>
            </a:r>
          </a:p>
        </p:txBody>
      </p:sp>
      <p:pic>
        <p:nvPicPr>
          <p:cNvPr id="9" name="Picture 8">
            <a:extLst>
              <a:ext uri="{FF2B5EF4-FFF2-40B4-BE49-F238E27FC236}">
                <a16:creationId xmlns:a16="http://schemas.microsoft.com/office/drawing/2014/main" id="{E0631309-5F2F-48BF-B844-896950A72360}"/>
              </a:ext>
              <a:ext uri="{C183D7F6-B498-43B3-948B-1728B52AA6E4}">
                <adec:decorative xmlns:adec="http://schemas.microsoft.com/office/drawing/2017/decorative" val="1"/>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9505" b="9174"/>
          <a:stretch/>
        </p:blipFill>
        <p:spPr>
          <a:xfrm>
            <a:off x="1600200" y="1564847"/>
            <a:ext cx="5943600" cy="2050144"/>
          </a:xfrm>
          <a:prstGeom prst="rect">
            <a:avLst/>
          </a:prstGeom>
        </p:spPr>
      </p:pic>
    </p:spTree>
    <p:extLst>
      <p:ext uri="{BB962C8B-B14F-4D97-AF65-F5344CB8AC3E}">
        <p14:creationId xmlns:p14="http://schemas.microsoft.com/office/powerpoint/2010/main" val="3520040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6E75-E3A7-4208-865A-A6A1DF47DC9F}"/>
              </a:ext>
            </a:extLst>
          </p:cNvPr>
          <p:cNvSpPr>
            <a:spLocks noGrp="1"/>
          </p:cNvSpPr>
          <p:nvPr>
            <p:ph type="title"/>
          </p:nvPr>
        </p:nvSpPr>
        <p:spPr/>
        <p:txBody>
          <a:bodyPr/>
          <a:lstStyle/>
          <a:p>
            <a:r>
              <a:rPr lang="fr-CA"/>
              <a:t>Bureau du commissaire à l’intégrité</a:t>
            </a:r>
          </a:p>
        </p:txBody>
      </p:sp>
      <p:sp>
        <p:nvSpPr>
          <p:cNvPr id="7" name="TextBox 6">
            <a:extLst>
              <a:ext uri="{FF2B5EF4-FFF2-40B4-BE49-F238E27FC236}">
                <a16:creationId xmlns:a16="http://schemas.microsoft.com/office/drawing/2014/main" id="{0CB7AFC6-1823-4A86-B793-EAC54F709403}"/>
              </a:ext>
            </a:extLst>
          </p:cNvPr>
          <p:cNvSpPr txBox="1"/>
          <p:nvPr/>
        </p:nvSpPr>
        <p:spPr>
          <a:xfrm>
            <a:off x="347297" y="957002"/>
            <a:ext cx="8310735" cy="738664"/>
          </a:xfrm>
          <a:prstGeom prst="rect">
            <a:avLst/>
          </a:prstGeom>
          <a:noFill/>
        </p:spPr>
        <p:txBody>
          <a:bodyPr wrap="square" rtlCol="0">
            <a:spAutoFit/>
          </a:bodyPr>
          <a:lstStyle/>
          <a:p>
            <a:r>
              <a:rPr lang="fr-CA" sz="1400" b="1" dirty="0">
                <a:solidFill>
                  <a:srgbClr val="047BC1"/>
                </a:solidFill>
              </a:rPr>
              <a:t>Le Bureau s’est établi en tant que chef de file indépendant en matière d’éthique en s’efforçant d’inciter ou d’appuyer des normes rigoureuses en matière d’éthique qui renforcent le lien de confiance entre la population et le gouvernement de l’Ontario.</a:t>
            </a:r>
          </a:p>
        </p:txBody>
      </p:sp>
      <p:sp>
        <p:nvSpPr>
          <p:cNvPr id="3" name="Content Placeholder 2">
            <a:extLst>
              <a:ext uri="{FF2B5EF4-FFF2-40B4-BE49-F238E27FC236}">
                <a16:creationId xmlns:a16="http://schemas.microsoft.com/office/drawing/2014/main" id="{A0FE0D10-76B6-40FD-ACFA-E3ACBBD5A4A3}"/>
              </a:ext>
            </a:extLst>
          </p:cNvPr>
          <p:cNvSpPr>
            <a:spLocks noGrp="1"/>
          </p:cNvSpPr>
          <p:nvPr>
            <p:ph idx="1"/>
          </p:nvPr>
        </p:nvSpPr>
        <p:spPr>
          <a:xfrm>
            <a:off x="347296" y="1724775"/>
            <a:ext cx="8456734" cy="1704225"/>
          </a:xfrm>
          <a:noFill/>
        </p:spPr>
        <p:txBody>
          <a:bodyPr>
            <a:noAutofit/>
          </a:bodyPr>
          <a:lstStyle/>
          <a:p>
            <a:pPr marL="342900" indent="-342900">
              <a:lnSpc>
                <a:spcPct val="100000"/>
              </a:lnSpc>
              <a:buFont typeface="Wingdings" panose="05000000000000000000" pitchFamily="2" charset="2"/>
              <a:buChar char="§"/>
            </a:pPr>
            <a:r>
              <a:rPr lang="fr-CA" sz="1400" dirty="0"/>
              <a:t>Le commissaire à l’intégrité est un haut fonctionnaire de l’Assemblée législative qui agit indépendamment du gouvernement. Les responsabilités du commissaire comprennent l’intégrité des députés, la conduite conforme à l’éthique du personnel des ministres, l’enregistrement des lobbyistes, l’examen des dépenses, la divulgation des actes répréhensibles et l’éthique dans le secteur public.</a:t>
            </a:r>
          </a:p>
          <a:p>
            <a:pPr marL="342900" indent="-342900">
              <a:lnSpc>
                <a:spcPct val="100000"/>
              </a:lnSpc>
              <a:buFont typeface="Wingdings" panose="05000000000000000000" pitchFamily="2" charset="2"/>
              <a:buChar char="§"/>
            </a:pPr>
            <a:r>
              <a:rPr lang="fr-CA" sz="1400" dirty="0"/>
              <a:t>Le commissaire est le responsable de l’éthique pour certains anciens fonctionnaires et fonctionnaires actuels et a un rôle de meneur à jouer en ce qui a trait à la sensibilisation aux règles sur les conflits d’intérêts et l’activité politique qui visent les fonctionnaires.</a:t>
            </a:r>
          </a:p>
        </p:txBody>
      </p:sp>
      <p:sp>
        <p:nvSpPr>
          <p:cNvPr id="5" name="Slide Number Placeholder 4">
            <a:extLst>
              <a:ext uri="{FF2B5EF4-FFF2-40B4-BE49-F238E27FC236}">
                <a16:creationId xmlns:a16="http://schemas.microsoft.com/office/drawing/2014/main" id="{D04D6935-85DA-4EE3-881A-9ECA85BCDAD8}"/>
              </a:ext>
            </a:extLst>
          </p:cNvPr>
          <p:cNvSpPr>
            <a:spLocks noGrp="1"/>
          </p:cNvSpPr>
          <p:nvPr>
            <p:ph type="sldNum" sz="quarter" idx="12"/>
          </p:nvPr>
        </p:nvSpPr>
        <p:spPr/>
        <p:txBody>
          <a:bodyPr/>
          <a:lstStyle/>
          <a:p>
            <a:fld id="{9CAA33A2-411E-8443-83D0-3263C24E97A5}" type="slidenum">
              <a:rPr lang="en-US" smtClean="0"/>
              <a:pPr/>
              <a:t>29</a:t>
            </a:fld>
            <a:endParaRPr lang="en-US"/>
          </a:p>
        </p:txBody>
      </p:sp>
      <p:sp>
        <p:nvSpPr>
          <p:cNvPr id="6" name="Footer Placeholder 5">
            <a:extLst>
              <a:ext uri="{FF2B5EF4-FFF2-40B4-BE49-F238E27FC236}">
                <a16:creationId xmlns:a16="http://schemas.microsoft.com/office/drawing/2014/main" id="{9993F2BB-50F9-4AF2-B778-9609A92C974B}"/>
              </a:ext>
            </a:extLst>
          </p:cNvPr>
          <p:cNvSpPr>
            <a:spLocks noGrp="1"/>
          </p:cNvSpPr>
          <p:nvPr>
            <p:ph type="ftr" sz="quarter" idx="11"/>
          </p:nvPr>
        </p:nvSpPr>
        <p:spPr>
          <a:xfrm>
            <a:off x="861645" y="6276602"/>
            <a:ext cx="6653852" cy="365125"/>
          </a:xfrm>
        </p:spPr>
        <p:txBody>
          <a:bodyPr/>
          <a:lstStyle/>
          <a:p>
            <a:pPr algn="l"/>
            <a:r>
              <a:rPr lang="fr-CA" dirty="0"/>
              <a:t>Aperçu de la gouvernance des organismes et du rôle des personnes nommées par le gouvernement</a:t>
            </a:r>
          </a:p>
        </p:txBody>
      </p:sp>
      <p:pic>
        <p:nvPicPr>
          <p:cNvPr id="10" name="Picture 9">
            <a:extLst>
              <a:ext uri="{FF2B5EF4-FFF2-40B4-BE49-F238E27FC236}">
                <a16:creationId xmlns:a16="http://schemas.microsoft.com/office/drawing/2014/main" id="{BCDB56F2-706C-4F2D-AA31-319A7983C85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445918" y="3632379"/>
            <a:ext cx="2440844" cy="2440844"/>
          </a:xfrm>
          <a:prstGeom prst="rect">
            <a:avLst/>
          </a:prstGeom>
        </p:spPr>
      </p:pic>
      <p:sp>
        <p:nvSpPr>
          <p:cNvPr id="8" name="Content Placeholder 2">
            <a:extLst>
              <a:ext uri="{FF2B5EF4-FFF2-40B4-BE49-F238E27FC236}">
                <a16:creationId xmlns:a16="http://schemas.microsoft.com/office/drawing/2014/main" id="{E23C5C6B-922E-4A13-9E99-65E48D272768}"/>
              </a:ext>
            </a:extLst>
          </p:cNvPr>
          <p:cNvSpPr txBox="1">
            <a:spLocks/>
          </p:cNvSpPr>
          <p:nvPr/>
        </p:nvSpPr>
        <p:spPr>
          <a:xfrm>
            <a:off x="347297" y="3475903"/>
            <a:ext cx="6181352" cy="2782033"/>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Wingdings" panose="05000000000000000000" pitchFamily="2" charset="2"/>
              <a:buChar char="§"/>
            </a:pPr>
            <a:r>
              <a:rPr lang="fr-CA" sz="1400" dirty="0"/>
              <a:t>Voici quelques liens utiles tirés du site Web du commissaire à l’intégrité :</a:t>
            </a:r>
          </a:p>
          <a:p>
            <a:pPr marL="1028700" lvl="1" indent="-342900">
              <a:lnSpc>
                <a:spcPct val="100000"/>
              </a:lnSpc>
              <a:buFont typeface="Wingdings" panose="05000000000000000000" pitchFamily="2" charset="2"/>
              <a:buChar char="§"/>
            </a:pPr>
            <a:r>
              <a:rPr lang="fr-CA" sz="1400" dirty="0">
                <a:hlinkClick r:id="rId3"/>
              </a:rPr>
              <a:t>Éthique dans le secteur public</a:t>
            </a:r>
          </a:p>
          <a:p>
            <a:pPr marL="1028700" lvl="1" indent="-342900">
              <a:lnSpc>
                <a:spcPct val="100000"/>
              </a:lnSpc>
              <a:buFont typeface="Wingdings" panose="05000000000000000000" pitchFamily="2" charset="2"/>
              <a:buChar char="§"/>
            </a:pPr>
            <a:r>
              <a:rPr lang="fr-CA" sz="1400" dirty="0">
                <a:hlinkClick r:id="rId4"/>
              </a:rPr>
              <a:t>Responsables de l’éthique : rôle et ressources</a:t>
            </a:r>
            <a:endParaRPr lang="fr-CA" sz="1400" dirty="0"/>
          </a:p>
          <a:p>
            <a:pPr marL="1028700" lvl="1" indent="-342900">
              <a:lnSpc>
                <a:spcPct val="100000"/>
              </a:lnSpc>
              <a:buFont typeface="Wingdings" panose="05000000000000000000" pitchFamily="2" charset="2"/>
              <a:buChar char="§"/>
            </a:pPr>
            <a:r>
              <a:rPr lang="fr-FR" sz="1400" dirty="0">
                <a:hlinkClick r:id="rId5"/>
              </a:rPr>
              <a:t>Information à obtenir pour rendre une décision</a:t>
            </a:r>
            <a:endParaRPr lang="fr-CA" sz="1400" dirty="0">
              <a:hlinkClick r:id="rId4"/>
            </a:endParaRPr>
          </a:p>
          <a:p>
            <a:pPr marL="1028700" lvl="1" indent="-342900">
              <a:lnSpc>
                <a:spcPct val="100000"/>
              </a:lnSpc>
              <a:buFont typeface="Wingdings" panose="05000000000000000000" pitchFamily="2" charset="2"/>
              <a:buChar char="§"/>
            </a:pPr>
            <a:r>
              <a:rPr lang="fr-CA" sz="1400" dirty="0">
                <a:hlinkClick r:id="rId6"/>
              </a:rPr>
              <a:t>Règles sur les conflits d’intérêts</a:t>
            </a:r>
          </a:p>
          <a:p>
            <a:pPr marL="1028700" lvl="1" indent="-342900">
              <a:lnSpc>
                <a:spcPct val="100000"/>
              </a:lnSpc>
              <a:buFont typeface="Wingdings" panose="05000000000000000000" pitchFamily="2" charset="2"/>
              <a:buChar char="§"/>
            </a:pPr>
            <a:r>
              <a:rPr lang="fr-CA" sz="1400" dirty="0">
                <a:hlinkClick r:id="rId7"/>
              </a:rPr>
              <a:t>Activités politiques</a:t>
            </a:r>
            <a:r>
              <a:rPr lang="fr-CA" sz="1400" dirty="0"/>
              <a:t> </a:t>
            </a:r>
          </a:p>
          <a:p>
            <a:pPr marL="1028700" lvl="1" indent="-342900">
              <a:lnSpc>
                <a:spcPct val="100000"/>
              </a:lnSpc>
              <a:buFont typeface="Wingdings" panose="05000000000000000000" pitchFamily="2" charset="2"/>
              <a:buChar char="§"/>
            </a:pPr>
            <a:r>
              <a:rPr lang="fr-CA" sz="1400" dirty="0">
                <a:hlinkClick r:id="rId8"/>
              </a:rPr>
              <a:t>Examen des dépenses</a:t>
            </a:r>
          </a:p>
          <a:p>
            <a:pPr marL="1028700" lvl="1" indent="-342900">
              <a:lnSpc>
                <a:spcPct val="100000"/>
              </a:lnSpc>
              <a:buFont typeface="Wingdings" panose="05000000000000000000" pitchFamily="2" charset="2"/>
              <a:buChar char="§"/>
            </a:pPr>
            <a:r>
              <a:rPr lang="fr-CA" sz="1400" dirty="0">
                <a:hlinkClick r:id="rId9"/>
              </a:rPr>
              <a:t>Résumés de décisions</a:t>
            </a:r>
          </a:p>
        </p:txBody>
      </p:sp>
    </p:spTree>
    <p:extLst>
      <p:ext uri="{BB962C8B-B14F-4D97-AF65-F5344CB8AC3E}">
        <p14:creationId xmlns:p14="http://schemas.microsoft.com/office/powerpoint/2010/main" val="306324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22B6-3B64-8B4F-A0F0-5E57B4DCD027}"/>
              </a:ext>
            </a:extLst>
          </p:cNvPr>
          <p:cNvSpPr>
            <a:spLocks noGrp="1"/>
          </p:cNvSpPr>
          <p:nvPr>
            <p:ph type="title"/>
          </p:nvPr>
        </p:nvSpPr>
        <p:spPr/>
        <p:txBody>
          <a:bodyPr/>
          <a:lstStyle/>
          <a:p>
            <a:r>
              <a:rPr lang="fr-CA"/>
              <a:t>Aperçu des organismes provinciaux et des </a:t>
            </a:r>
            <a:br>
              <a:rPr lang="fr-CA"/>
            </a:br>
            <a:r>
              <a:rPr lang="fr-CA"/>
              <a:t>personnes nommées par le gouvernement</a:t>
            </a:r>
          </a:p>
        </p:txBody>
      </p:sp>
    </p:spTree>
    <p:extLst>
      <p:ext uri="{BB962C8B-B14F-4D97-AF65-F5344CB8AC3E}">
        <p14:creationId xmlns:p14="http://schemas.microsoft.com/office/powerpoint/2010/main" val="3721713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AB79-9E4C-468E-B1DD-2FAC28EB395C}"/>
              </a:ext>
            </a:extLst>
          </p:cNvPr>
          <p:cNvSpPr>
            <a:spLocks noGrp="1"/>
          </p:cNvSpPr>
          <p:nvPr>
            <p:ph type="title"/>
          </p:nvPr>
        </p:nvSpPr>
        <p:spPr/>
        <p:txBody>
          <a:bodyPr/>
          <a:lstStyle/>
          <a:p>
            <a:r>
              <a:rPr lang="fr-CA"/>
              <a:t>Activités politiques et lobbyisme</a:t>
            </a:r>
          </a:p>
        </p:txBody>
      </p:sp>
      <p:sp>
        <p:nvSpPr>
          <p:cNvPr id="5" name="Text Placeholder 4">
            <a:extLst>
              <a:ext uri="{FF2B5EF4-FFF2-40B4-BE49-F238E27FC236}">
                <a16:creationId xmlns:a16="http://schemas.microsoft.com/office/drawing/2014/main" id="{B3875854-B168-4B84-8CC9-5F50CDE7F46A}"/>
              </a:ext>
            </a:extLst>
          </p:cNvPr>
          <p:cNvSpPr>
            <a:spLocks noGrp="1"/>
          </p:cNvSpPr>
          <p:nvPr>
            <p:ph type="body" idx="1"/>
          </p:nvPr>
        </p:nvSpPr>
        <p:spPr>
          <a:xfrm>
            <a:off x="347297" y="958057"/>
            <a:ext cx="3868340" cy="475844"/>
          </a:xfrm>
        </p:spPr>
        <p:txBody>
          <a:bodyPr>
            <a:normAutofit/>
          </a:bodyPr>
          <a:lstStyle/>
          <a:p>
            <a:r>
              <a:rPr lang="fr-CA" sz="1400" b="1" dirty="0">
                <a:solidFill>
                  <a:srgbClr val="0070C0"/>
                </a:solidFill>
              </a:rPr>
              <a:t>Activités politiques</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sz="half" idx="2"/>
          </p:nvPr>
        </p:nvSpPr>
        <p:spPr>
          <a:xfrm>
            <a:off x="347296" y="1258745"/>
            <a:ext cx="4137617" cy="4906730"/>
          </a:xfrm>
        </p:spPr>
        <p:txBody>
          <a:bodyPr>
            <a:noAutofit/>
          </a:bodyPr>
          <a:lstStyle/>
          <a:p>
            <a:pPr marL="285750" lvl="0" indent="-285750">
              <a:lnSpc>
                <a:spcPct val="100000"/>
              </a:lnSpc>
              <a:buSzPct val="100000"/>
              <a:buFont typeface="Wingdings" panose="05000000000000000000" pitchFamily="2" charset="2"/>
              <a:buChar char="§"/>
            </a:pPr>
            <a:r>
              <a:rPr lang="fr-CA" sz="1200" dirty="0"/>
              <a:t>Les personnes nommées par le gouvernement qui sont des membres actifs de leur collectivité font souvent du bénévolat pour d’autres organisations, des partis politiques, des groupes de défense de droits, etc.</a:t>
            </a:r>
          </a:p>
          <a:p>
            <a:pPr marL="285750" lvl="0" indent="-285750">
              <a:lnSpc>
                <a:spcPct val="100000"/>
              </a:lnSpc>
              <a:buSzPct val="100000"/>
              <a:buFont typeface="Wingdings" panose="05000000000000000000" pitchFamily="2" charset="2"/>
              <a:buChar char="§"/>
            </a:pPr>
            <a:r>
              <a:rPr lang="fr-CA" sz="1200" dirty="0"/>
              <a:t>La Loi sur la fonction publique de l’Ontario établit des règles régissant l’activité politique des personnes nommées par le gouvernement à des organismes provinciaux. Si vous avez été nommé à un autre type d’entité par le gouvernement provincial, demandez à votre organisation de préciser les règles qui s’appliquent à vous.</a:t>
            </a:r>
          </a:p>
          <a:p>
            <a:pPr marL="285750" lvl="0" indent="-285750">
              <a:lnSpc>
                <a:spcPct val="100000"/>
              </a:lnSpc>
              <a:buSzPct val="100000"/>
              <a:buFont typeface="Wingdings" panose="05000000000000000000" pitchFamily="2" charset="2"/>
              <a:buChar char="§"/>
            </a:pPr>
            <a:r>
              <a:rPr lang="fr-CA" sz="1200" dirty="0"/>
              <a:t>La plupart des personnes nommées par le gouvernement sont autorisées à participer à des activités politiques, sous réserve de certaines restrictions (p. ex. aucune activité politique au sein de l’environnement de travail).</a:t>
            </a:r>
          </a:p>
          <a:p>
            <a:pPr marL="285750" lvl="0" indent="-285750">
              <a:lnSpc>
                <a:spcPct val="100000"/>
              </a:lnSpc>
              <a:buSzPct val="100000"/>
              <a:buFont typeface="Wingdings" panose="05000000000000000000" pitchFamily="2" charset="2"/>
              <a:buChar char="§"/>
            </a:pPr>
            <a:r>
              <a:rPr lang="fr-CA" sz="1200" dirty="0"/>
              <a:t>Certaines personnes nommées par le gouvernement (par exemple, les personnes nommées aux tribunaux de la province) font l’objet de restrictions additionnelles qui visent à maintenir l’impartialité de la prise de décisions.</a:t>
            </a:r>
          </a:p>
          <a:p>
            <a:pPr marL="285750" lvl="0" indent="-285750">
              <a:lnSpc>
                <a:spcPct val="100000"/>
              </a:lnSpc>
              <a:buSzPct val="100000"/>
              <a:buFont typeface="Wingdings" panose="05000000000000000000" pitchFamily="2" charset="2"/>
              <a:buChar char="§"/>
            </a:pPr>
            <a:r>
              <a:rPr lang="fr-CA" sz="1200" dirty="0"/>
              <a:t>Avant d’entreprendre des activités politiques, les personnes nommées par le gouvernement doivent consulter les règles applicables et discuter de la question, si nécessaire, avec leur responsable de l’éthique.</a:t>
            </a:r>
          </a:p>
          <a:p>
            <a:pPr marL="578358" lvl="1" indent="-285750">
              <a:lnSpc>
                <a:spcPct val="100000"/>
              </a:lnSpc>
              <a:buFont typeface="Wingdings" panose="05000000000000000000" pitchFamily="2" charset="2"/>
              <a:buChar char="§"/>
            </a:pPr>
            <a:endParaRPr lang="en-CA" sz="1200" dirty="0"/>
          </a:p>
        </p:txBody>
      </p:sp>
      <p:sp>
        <p:nvSpPr>
          <p:cNvPr id="8" name="Text Placeholder 7">
            <a:extLst>
              <a:ext uri="{FF2B5EF4-FFF2-40B4-BE49-F238E27FC236}">
                <a16:creationId xmlns:a16="http://schemas.microsoft.com/office/drawing/2014/main" id="{4E36044A-E0F6-42B2-99B6-7661FB677654}"/>
              </a:ext>
            </a:extLst>
          </p:cNvPr>
          <p:cNvSpPr>
            <a:spLocks noGrp="1"/>
          </p:cNvSpPr>
          <p:nvPr>
            <p:ph type="body" sz="quarter" idx="3"/>
          </p:nvPr>
        </p:nvSpPr>
        <p:spPr>
          <a:xfrm>
            <a:off x="4737463" y="958057"/>
            <a:ext cx="3887391" cy="475844"/>
          </a:xfrm>
        </p:spPr>
        <p:txBody>
          <a:bodyPr>
            <a:normAutofit/>
          </a:bodyPr>
          <a:lstStyle/>
          <a:p>
            <a:r>
              <a:rPr lang="fr-CA" sz="1400" b="1" dirty="0">
                <a:solidFill>
                  <a:srgbClr val="0070C0"/>
                </a:solidFill>
              </a:rPr>
              <a:t>Lobbyisme</a:t>
            </a:r>
          </a:p>
        </p:txBody>
      </p:sp>
      <p:sp>
        <p:nvSpPr>
          <p:cNvPr id="9" name="Content Placeholder 8">
            <a:extLst>
              <a:ext uri="{FF2B5EF4-FFF2-40B4-BE49-F238E27FC236}">
                <a16:creationId xmlns:a16="http://schemas.microsoft.com/office/drawing/2014/main" id="{D2B3F564-1BE2-412D-AAD7-CADA0D18603F}"/>
              </a:ext>
            </a:extLst>
          </p:cNvPr>
          <p:cNvSpPr>
            <a:spLocks noGrp="1"/>
          </p:cNvSpPr>
          <p:nvPr>
            <p:ph sz="quarter" idx="4"/>
          </p:nvPr>
        </p:nvSpPr>
        <p:spPr>
          <a:xfrm>
            <a:off x="4737463" y="1258744"/>
            <a:ext cx="4066567" cy="4906731"/>
          </a:xfrm>
        </p:spPr>
        <p:txBody>
          <a:bodyPr>
            <a:noAutofit/>
          </a:bodyPr>
          <a:lstStyle/>
          <a:p>
            <a:pPr marL="285750" indent="-285750">
              <a:lnSpc>
                <a:spcPct val="100000"/>
              </a:lnSpc>
              <a:buSzPct val="100000"/>
              <a:buFont typeface="Wingdings" panose="05000000000000000000" pitchFamily="2" charset="2"/>
              <a:buChar char="§"/>
            </a:pPr>
            <a:r>
              <a:rPr lang="fr-CA" sz="1200" dirty="0"/>
              <a:t>À titre de personne nommée par le gouvernement, il est possible que des lobbyistes communiquent avec vous pour vous parler de leurs intérêts et influencer les politiques du gouvernement. Vous devriez aiguiller de telles demandes au président du CA de votre organisme ou à votre responsable de l’éthique. Vous devez connaître les restrictions visant le lobbying et les règles sur les conflits d’intérêts potentiels qui figurent dans la </a:t>
            </a:r>
            <a:r>
              <a:rPr lang="fr-CA" sz="1200" i="1" dirty="0">
                <a:hlinkClick r:id="rId2"/>
              </a:rPr>
              <a:t>Loi sur l’enregistrement des lobbyistes</a:t>
            </a:r>
            <a:r>
              <a:rPr lang="fr-CA" sz="1200" dirty="0"/>
              <a:t> et sont susceptibles de s’appliquer à vous.</a:t>
            </a:r>
          </a:p>
          <a:p>
            <a:pPr marL="285750" lvl="0" indent="-285750">
              <a:lnSpc>
                <a:spcPct val="100000"/>
              </a:lnSpc>
              <a:buSzPct val="100000"/>
              <a:buFont typeface="Wingdings" panose="05000000000000000000" pitchFamily="2" charset="2"/>
              <a:buChar char="§"/>
            </a:pPr>
            <a:r>
              <a:rPr lang="fr-CA" sz="1200" dirty="0"/>
              <a:t>Si vous comptez réaliser du </a:t>
            </a:r>
            <a:r>
              <a:rPr lang="fr-CA" sz="1200" dirty="0" err="1"/>
              <a:t>lobbyisme</a:t>
            </a:r>
            <a:r>
              <a:rPr lang="fr-CA" sz="1200" dirty="0"/>
              <a:t>, vous devez respecter des lignes directrices étroites. Une personne ne peut pas être payée pour réaliser du </a:t>
            </a:r>
            <a:r>
              <a:rPr lang="fr-CA" sz="1200" dirty="0" err="1"/>
              <a:t>lobbyisme</a:t>
            </a:r>
            <a:r>
              <a:rPr lang="fr-CA" sz="1200" dirty="0"/>
              <a:t> et pour conseiller le titulaire d’une charge publique (p. ex. un ministre) dans un seul et même domaine.</a:t>
            </a:r>
          </a:p>
          <a:p>
            <a:pPr marL="285750" lvl="0" indent="-285750">
              <a:lnSpc>
                <a:spcPct val="100000"/>
              </a:lnSpc>
              <a:buSzPct val="100000"/>
              <a:buFont typeface="Wingdings" panose="05000000000000000000" pitchFamily="2" charset="2"/>
              <a:buChar char="§"/>
            </a:pPr>
            <a:r>
              <a:rPr lang="fr-CA" sz="1200" dirty="0"/>
              <a:t>Organismes provinciaux : si vous désirez agir en tant que lobbyiste, vous devez déclarer cette intention à votre responsable de l’éthique. Il est également possible que vous ayez à vous inscrire dans le </a:t>
            </a:r>
            <a:r>
              <a:rPr lang="fr-CA" sz="1200" dirty="0">
                <a:hlinkClick r:id="rId3"/>
              </a:rPr>
              <a:t>Registre des lobbyistes</a:t>
            </a:r>
            <a:r>
              <a:rPr lang="fr-CA" sz="1200" dirty="0"/>
              <a:t> sur le site Web du commissaire à l’intégrité. </a:t>
            </a:r>
          </a:p>
          <a:p>
            <a:pPr marL="285750" lvl="0" indent="-285750">
              <a:lnSpc>
                <a:spcPct val="100000"/>
              </a:lnSpc>
              <a:buSzPct val="100000"/>
              <a:buFont typeface="Wingdings" panose="05000000000000000000" pitchFamily="2" charset="2"/>
              <a:buChar char="§"/>
            </a:pPr>
            <a:r>
              <a:rPr lang="fr-CA" sz="1200" dirty="0"/>
              <a:t>Autres entités : si vous êtes une personne nommée par le gouvernement à une autre entité et que vous désirez agir à titre de lobbyiste, vous devriez consulter le code de conduite et les lignes directrices de votre entité ou discuter de la situation avec votre président.</a:t>
            </a: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30</a:t>
            </a:fld>
            <a:endParaRPr lang="en-US"/>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0398" y="6449975"/>
            <a:ext cx="6846687" cy="365125"/>
          </a:xfrm>
        </p:spPr>
        <p:txBody>
          <a:bodyPr/>
          <a:lstStyle/>
          <a:p>
            <a:pPr algn="l"/>
            <a:r>
              <a:rPr lang="fr-CA" dirty="0"/>
              <a:t>Aperçu de la gouvernance des organismes et du rôle des personnes nommées par le gouvernement</a:t>
            </a:r>
          </a:p>
        </p:txBody>
      </p:sp>
    </p:spTree>
    <p:extLst>
      <p:ext uri="{BB962C8B-B14F-4D97-AF65-F5344CB8AC3E}">
        <p14:creationId xmlns:p14="http://schemas.microsoft.com/office/powerpoint/2010/main" val="893610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lstStyle/>
          <a:p>
            <a:r>
              <a:rPr lang="fr-CA"/>
              <a:t>Conclusion</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82165"/>
            <a:ext cx="8456734" cy="4452927"/>
          </a:xfrm>
        </p:spPr>
        <p:txBody>
          <a:bodyPr>
            <a:normAutofit/>
          </a:bodyPr>
          <a:lstStyle/>
          <a:p>
            <a:pPr>
              <a:lnSpc>
                <a:spcPct val="100000"/>
              </a:lnSpc>
            </a:pPr>
            <a:r>
              <a:rPr lang="fr-CA" sz="2400"/>
              <a:t>N’oubliez pas de poser les questions importantes, de vous préparer à participer aux réunions, d’évaluer soigneusement les conflits d’intérêts réels et perçus, de vous acquitter de vos devoirs fiduciaires à l’égard de la population de l’Ontario et de comprendre votre rôle au sein du gouvernement de l’Ontario.</a:t>
            </a:r>
          </a:p>
        </p:txBody>
      </p:sp>
      <p:sp>
        <p:nvSpPr>
          <p:cNvPr id="8" name="Content Placeholder 2">
            <a:extLst>
              <a:ext uri="{FF2B5EF4-FFF2-40B4-BE49-F238E27FC236}">
                <a16:creationId xmlns:a16="http://schemas.microsoft.com/office/drawing/2014/main" id="{6B25C9E5-C730-42F7-82C7-C8CDBB58CC93}"/>
              </a:ext>
            </a:extLst>
          </p:cNvPr>
          <p:cNvSpPr txBox="1">
            <a:spLocks/>
          </p:cNvSpPr>
          <p:nvPr/>
        </p:nvSpPr>
        <p:spPr>
          <a:xfrm>
            <a:off x="347296" y="3493012"/>
            <a:ext cx="7648230" cy="24559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A" sz="1400" dirty="0"/>
              <a:t>Communiquez avec nous au :</a:t>
            </a:r>
          </a:p>
          <a:p>
            <a:pPr>
              <a:lnSpc>
                <a:spcPct val="100000"/>
              </a:lnSpc>
            </a:pPr>
            <a:r>
              <a:rPr lang="fr-CA" sz="1400" dirty="0"/>
              <a:t>Secrétariat des nominations</a:t>
            </a:r>
            <a:br>
              <a:rPr lang="fr-CA" sz="1400" dirty="0"/>
            </a:br>
            <a:r>
              <a:rPr lang="fr-CA" sz="1400" dirty="0"/>
              <a:t>99, rue Wellesley Ouest</a:t>
            </a:r>
            <a:br>
              <a:rPr lang="fr-CA" sz="1400" dirty="0"/>
            </a:br>
            <a:r>
              <a:rPr lang="fr-CA" sz="1400" dirty="0"/>
              <a:t>Bureau 2440, bloc Whitney</a:t>
            </a:r>
            <a:br>
              <a:rPr lang="fr-CA" sz="1400" dirty="0"/>
            </a:br>
            <a:r>
              <a:rPr lang="fr-CA" sz="1400" dirty="0"/>
              <a:t>Toronto (Ontario) </a:t>
            </a:r>
            <a:br>
              <a:rPr lang="fr-CA" sz="1400" dirty="0"/>
            </a:br>
            <a:r>
              <a:rPr lang="fr-CA" sz="1400" dirty="0"/>
              <a:t>M7A 1W4</a:t>
            </a:r>
          </a:p>
          <a:p>
            <a:pPr>
              <a:lnSpc>
                <a:spcPct val="100000"/>
              </a:lnSpc>
            </a:pPr>
            <a:r>
              <a:rPr lang="fr-CA" sz="1400" dirty="0"/>
              <a:t>Courriel : </a:t>
            </a:r>
            <a:r>
              <a:rPr lang="fr-CA" sz="1400" dirty="0">
                <a:hlinkClick r:id="rId2"/>
              </a:rPr>
              <a:t>PASinfo.MGS@Ontario.ca</a:t>
            </a:r>
          </a:p>
          <a:p>
            <a:pPr>
              <a:lnSpc>
                <a:spcPct val="100000"/>
              </a:lnSpc>
            </a:pPr>
            <a:r>
              <a:rPr lang="fr-CA" sz="1400" dirty="0"/>
              <a:t>Téléphone : 1 866 633-0848</a:t>
            </a:r>
          </a:p>
          <a:p>
            <a:pPr>
              <a:lnSpc>
                <a:spcPct val="100000"/>
              </a:lnSpc>
            </a:pPr>
            <a:r>
              <a:rPr lang="fr-CA" sz="1400" dirty="0">
                <a:hlinkClick r:id="rId3"/>
              </a:rPr>
              <a:t>www.ontario.ca/fr/page/nominations</a:t>
            </a:r>
            <a:r>
              <a:rPr lang="fr-CA" sz="1400" dirty="0"/>
              <a:t> </a:t>
            </a: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31</a:t>
            </a:fld>
            <a:endParaRPr lang="en-US"/>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6679978" cy="365125"/>
          </a:xfrm>
        </p:spPr>
        <p:txBody>
          <a:bodyPr/>
          <a:lstStyle/>
          <a:p>
            <a:pPr algn="l"/>
            <a:r>
              <a:rPr lang="fr-CA" dirty="0"/>
              <a:t>Aperçu de la gouvernance des organismes et du rôle des personnes nommées par le gouvernement</a:t>
            </a:r>
          </a:p>
        </p:txBody>
      </p:sp>
    </p:spTree>
    <p:extLst>
      <p:ext uri="{BB962C8B-B14F-4D97-AF65-F5344CB8AC3E}">
        <p14:creationId xmlns:p14="http://schemas.microsoft.com/office/powerpoint/2010/main" val="49385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a:xfrm>
            <a:off x="347297" y="206063"/>
            <a:ext cx="8456735" cy="1036291"/>
          </a:xfrm>
        </p:spPr>
        <p:txBody>
          <a:bodyPr/>
          <a:lstStyle/>
          <a:p>
            <a:r>
              <a:rPr lang="fr-CA" dirty="0"/>
              <a:t>Personnes nommées par le gouvernement de l’Ontario</a:t>
            </a:r>
          </a:p>
        </p:txBody>
      </p:sp>
      <p:sp>
        <p:nvSpPr>
          <p:cNvPr id="8" name="TextBox 7">
            <a:extLst>
              <a:ext uri="{FF2B5EF4-FFF2-40B4-BE49-F238E27FC236}">
                <a16:creationId xmlns:a16="http://schemas.microsoft.com/office/drawing/2014/main" id="{7AB6F5CB-5301-44F0-89C3-6F94BD5AEA17}"/>
              </a:ext>
            </a:extLst>
          </p:cNvPr>
          <p:cNvSpPr txBox="1"/>
          <p:nvPr/>
        </p:nvSpPr>
        <p:spPr>
          <a:xfrm>
            <a:off x="347297" y="1061604"/>
            <a:ext cx="8310735" cy="584775"/>
          </a:xfrm>
          <a:prstGeom prst="rect">
            <a:avLst/>
          </a:prstGeom>
          <a:noFill/>
        </p:spPr>
        <p:txBody>
          <a:bodyPr wrap="square" rtlCol="0">
            <a:spAutoFit/>
          </a:bodyPr>
          <a:lstStyle/>
          <a:p>
            <a:r>
              <a:rPr lang="fr-CA" sz="1600" b="1">
                <a:solidFill>
                  <a:srgbClr val="047BC1"/>
                </a:solidFill>
              </a:rPr>
              <a:t>Les personnes nommées par le gouvernement sont des membres du public qui travaillent pour des organismes et d’autres entités de la province.</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698729"/>
            <a:ext cx="8456734" cy="3665123"/>
          </a:xfrm>
          <a:noFill/>
        </p:spPr>
        <p:txBody>
          <a:bodyPr>
            <a:noAutofit/>
          </a:bodyPr>
          <a:lstStyle/>
          <a:p>
            <a:pPr marL="342900" indent="-342900">
              <a:lnSpc>
                <a:spcPct val="100000"/>
              </a:lnSpc>
              <a:buFont typeface="Wingdings" panose="05000000000000000000" pitchFamily="2" charset="2"/>
              <a:buChar char="§"/>
            </a:pPr>
            <a:r>
              <a:rPr lang="fr-CA" sz="1400" dirty="0"/>
              <a:t>Les responsabilités des personnes nommées par le gouvernement varient selon le type d’organisme ou d’entité auquel elles sont nommées et peuvent notamment comprendre l’élaboration d’orientations ou de conseils stratégiques à l’intention des ministres et la résolution de différends. </a:t>
            </a:r>
          </a:p>
          <a:p>
            <a:pPr marL="342900" indent="-342900">
              <a:lnSpc>
                <a:spcPct val="100000"/>
              </a:lnSpc>
              <a:buFont typeface="Wingdings" panose="05000000000000000000" pitchFamily="2" charset="2"/>
              <a:buChar char="§"/>
            </a:pPr>
            <a:r>
              <a:rPr lang="fr-CA" sz="1400" dirty="0"/>
              <a:t>Les personnes nommées par le gouvernement peuvent travailler à temps plein ou à temps partiel. </a:t>
            </a:r>
          </a:p>
          <a:p>
            <a:pPr marL="1028700" lvl="1" indent="-342900">
              <a:lnSpc>
                <a:spcPct val="100000"/>
              </a:lnSpc>
              <a:buFont typeface="Wingdings" panose="05000000000000000000" pitchFamily="2" charset="2"/>
              <a:buChar char="§"/>
            </a:pPr>
            <a:r>
              <a:rPr lang="fr-CA" sz="1400" b="1" dirty="0">
                <a:solidFill>
                  <a:srgbClr val="047BC1"/>
                </a:solidFill>
              </a:rPr>
              <a:t>Les personnes nommées par le gouvernement à des rôles à temps plein </a:t>
            </a:r>
            <a:r>
              <a:rPr lang="fr-CA" sz="1400" dirty="0"/>
              <a:t>travaillent principalement pour des organismes juridictionnels. Les personnes nommées à de tels postes reçoivent un salaire annuel, sont admissibles à des avantages sociaux et peuvent participer au Régime de retraite des fonctionnaires de l’Ontario. </a:t>
            </a:r>
          </a:p>
          <a:p>
            <a:pPr marL="1028700" lvl="1" indent="-342900">
              <a:lnSpc>
                <a:spcPct val="100000"/>
              </a:lnSpc>
              <a:buFont typeface="Wingdings" panose="05000000000000000000" pitchFamily="2" charset="2"/>
              <a:buChar char="§"/>
            </a:pPr>
            <a:r>
              <a:rPr lang="fr-CA" sz="1400" b="1" dirty="0">
                <a:solidFill>
                  <a:srgbClr val="047BC1"/>
                </a:solidFill>
              </a:rPr>
              <a:t>Les personnes nommées par le gouvernement à des rôles à temps partiel </a:t>
            </a:r>
            <a:r>
              <a:rPr lang="fr-CA" sz="1400" dirty="0"/>
              <a:t>représentent presque 90 pour cent des nominations. Les personnes qui occupent de tels postes participent à des réunions périodiques, selon le mandat de l’organisation, et bien que certaines soient rémunérées à l’aide d’indemnités journalières, la plupart sont bénévoles.</a:t>
            </a:r>
          </a:p>
          <a:p>
            <a:pPr marL="342900" indent="-342900">
              <a:lnSpc>
                <a:spcPct val="100000"/>
              </a:lnSpc>
              <a:buFont typeface="Wingdings" panose="05000000000000000000" pitchFamily="2" charset="2"/>
              <a:buChar char="§"/>
            </a:pPr>
            <a:r>
              <a:rPr lang="fr-CA" sz="1400" dirty="0"/>
              <a:t>La province désigne également des personnes à d’autres postes, par exemple directeur général ou président d’organismes régis par un conseil d’administration, et il peut s’agir de postes à temps plein.</a:t>
            </a:r>
          </a:p>
          <a:p>
            <a:pPr marL="342900" indent="-342900">
              <a:lnSpc>
                <a:spcPct val="100000"/>
              </a:lnSpc>
              <a:buFont typeface="Wingdings" panose="05000000000000000000" pitchFamily="2" charset="2"/>
              <a:buChar char="§"/>
            </a:pPr>
            <a:r>
              <a:rPr lang="fr-CA" sz="1400" dirty="0"/>
              <a:t>Il y a plus de 300 personnes nommées par le gouvernement en Ontario.</a:t>
            </a:r>
          </a:p>
          <a:p>
            <a:pPr marL="342900" indent="-342900">
              <a:lnSpc>
                <a:spcPct val="100000"/>
              </a:lnSpc>
              <a:buFont typeface="Wingdings" panose="05000000000000000000" pitchFamily="2" charset="2"/>
              <a:buChar char="§"/>
            </a:pPr>
            <a:r>
              <a:rPr lang="fr-CA" sz="1400" dirty="0"/>
              <a:t>On publie les noms des organismes et des bénéficiaires de nominations sur le </a:t>
            </a:r>
            <a:r>
              <a:rPr lang="fr-CA" sz="1400" dirty="0">
                <a:solidFill>
                  <a:srgbClr val="047BC1"/>
                </a:solidFill>
                <a:hlinkClick r:id="rId2">
                  <a:extLst>
                    <a:ext uri="{A12FA001-AC4F-418D-AE19-62706E023703}">
                      <ahyp:hlinkClr xmlns:ahyp="http://schemas.microsoft.com/office/drawing/2018/hyperlinkcolor" val="tx"/>
                    </a:ext>
                  </a:extLst>
                </a:hlinkClick>
              </a:rPr>
              <a:t>site Web du Secrétariat des nominations</a:t>
            </a: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pPr/>
              <a:t>4</a:t>
            </a:fld>
            <a:endParaRPr lang="en-US"/>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4" y="6276602"/>
            <a:ext cx="6366469" cy="365125"/>
          </a:xfrm>
        </p:spPr>
        <p:txBody>
          <a:bodyPr/>
          <a:lstStyle/>
          <a:p>
            <a:pPr algn="l"/>
            <a:r>
              <a:rPr lang="fr-CA" dirty="0"/>
              <a:t>Aperçu de la gouvernance des organismes et du rôle des personnes nommées par le gouvernement</a:t>
            </a:r>
          </a:p>
        </p:txBody>
      </p:sp>
    </p:spTree>
    <p:extLst>
      <p:ext uri="{BB962C8B-B14F-4D97-AF65-F5344CB8AC3E}">
        <p14:creationId xmlns:p14="http://schemas.microsoft.com/office/powerpoint/2010/main" val="957458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3B50-8B97-4BBB-9930-A725B84DBA10}"/>
              </a:ext>
            </a:extLst>
          </p:cNvPr>
          <p:cNvSpPr>
            <a:spLocks noGrp="1"/>
          </p:cNvSpPr>
          <p:nvPr>
            <p:ph type="title"/>
          </p:nvPr>
        </p:nvSpPr>
        <p:spPr>
          <a:xfrm>
            <a:off x="347295" y="189723"/>
            <a:ext cx="8456734" cy="986595"/>
          </a:xfrm>
        </p:spPr>
        <p:txBody>
          <a:bodyPr/>
          <a:lstStyle/>
          <a:p>
            <a:r>
              <a:rPr lang="fr-CA" dirty="0"/>
              <a:t>Rôles et responsabilités des personnes nommées par le gouvernement</a:t>
            </a:r>
          </a:p>
        </p:txBody>
      </p:sp>
      <p:sp>
        <p:nvSpPr>
          <p:cNvPr id="13" name="TextBox 12">
            <a:extLst>
              <a:ext uri="{FF2B5EF4-FFF2-40B4-BE49-F238E27FC236}">
                <a16:creationId xmlns:a16="http://schemas.microsoft.com/office/drawing/2014/main" id="{95FA7359-F835-435D-9FFB-F3C7D58532F1}"/>
              </a:ext>
            </a:extLst>
          </p:cNvPr>
          <p:cNvSpPr txBox="1"/>
          <p:nvPr/>
        </p:nvSpPr>
        <p:spPr>
          <a:xfrm>
            <a:off x="347297" y="1085345"/>
            <a:ext cx="8310735" cy="954107"/>
          </a:xfrm>
          <a:prstGeom prst="rect">
            <a:avLst/>
          </a:prstGeom>
          <a:noFill/>
        </p:spPr>
        <p:txBody>
          <a:bodyPr wrap="square" rtlCol="0">
            <a:spAutoFit/>
          </a:bodyPr>
          <a:lstStyle/>
          <a:p>
            <a:r>
              <a:rPr lang="fr-CA" sz="1400" b="1" dirty="0">
                <a:solidFill>
                  <a:srgbClr val="047BC1"/>
                </a:solidFill>
              </a:rPr>
              <a:t>On peut prendre connaissance des responsabilités des personnes nommées par le gouvernement à divers endroits, notamment la </a:t>
            </a:r>
            <a:r>
              <a:rPr lang="fr-CA" sz="1400" b="1" i="1" dirty="0">
                <a:solidFill>
                  <a:srgbClr val="047BC1"/>
                </a:solidFill>
              </a:rPr>
              <a:t>Loi de 2006 sur la fonction publique de l’Ontario</a:t>
            </a:r>
            <a:r>
              <a:rPr lang="fr-CA" sz="1400" b="1" dirty="0">
                <a:solidFill>
                  <a:srgbClr val="047BC1"/>
                </a:solidFill>
              </a:rPr>
              <a:t>, les lois habilitantes des organismes en question, les instruments de nomination (lettre de nomination ou décret), les protocoles d’entente et mandats, les règlements d’un organisme et les descriptions de poste.</a:t>
            </a:r>
          </a:p>
        </p:txBody>
      </p:sp>
      <p:sp>
        <p:nvSpPr>
          <p:cNvPr id="10" name="Text Placeholder 9">
            <a:extLst>
              <a:ext uri="{FF2B5EF4-FFF2-40B4-BE49-F238E27FC236}">
                <a16:creationId xmlns:a16="http://schemas.microsoft.com/office/drawing/2014/main" id="{1114FD70-A71D-4148-9D36-AEDBDC853CD7}"/>
              </a:ext>
            </a:extLst>
          </p:cNvPr>
          <p:cNvSpPr>
            <a:spLocks noGrp="1"/>
          </p:cNvSpPr>
          <p:nvPr>
            <p:ph type="body" idx="1"/>
          </p:nvPr>
        </p:nvSpPr>
        <p:spPr>
          <a:xfrm>
            <a:off x="347297" y="2154697"/>
            <a:ext cx="3868340" cy="475844"/>
          </a:xfrm>
        </p:spPr>
        <p:txBody>
          <a:bodyPr>
            <a:normAutofit/>
          </a:bodyPr>
          <a:lstStyle/>
          <a:p>
            <a:r>
              <a:rPr lang="fr-CA" sz="1600" b="1"/>
              <a:t>Tâches et responsabilités générales</a:t>
            </a:r>
          </a:p>
        </p:txBody>
      </p:sp>
      <p:sp>
        <p:nvSpPr>
          <p:cNvPr id="3" name="Content Placeholder 2">
            <a:extLst>
              <a:ext uri="{FF2B5EF4-FFF2-40B4-BE49-F238E27FC236}">
                <a16:creationId xmlns:a16="http://schemas.microsoft.com/office/drawing/2014/main" id="{2D80459A-C679-447B-88C9-9DD15629D2F6}"/>
              </a:ext>
            </a:extLst>
          </p:cNvPr>
          <p:cNvSpPr>
            <a:spLocks noGrp="1"/>
          </p:cNvSpPr>
          <p:nvPr>
            <p:ph sz="half" idx="2"/>
          </p:nvPr>
        </p:nvSpPr>
        <p:spPr>
          <a:xfrm>
            <a:off x="347296" y="2517405"/>
            <a:ext cx="4451128" cy="3638298"/>
          </a:xfrm>
        </p:spPr>
        <p:txBody>
          <a:bodyPr>
            <a:noAutofit/>
          </a:bodyPr>
          <a:lstStyle/>
          <a:p>
            <a:pPr marL="342900" indent="-342900">
              <a:lnSpc>
                <a:spcPct val="100000"/>
              </a:lnSpc>
              <a:buFont typeface="Wingdings" panose="05000000000000000000" pitchFamily="2" charset="2"/>
              <a:buChar char="§"/>
            </a:pPr>
            <a:r>
              <a:rPr lang="fr-CA" sz="1400" dirty="0"/>
              <a:t>Être prêts à participer à certaines réunions</a:t>
            </a:r>
          </a:p>
          <a:p>
            <a:pPr marL="342900" indent="-342900">
              <a:lnSpc>
                <a:spcPct val="100000"/>
              </a:lnSpc>
              <a:buFont typeface="Wingdings" panose="05000000000000000000" pitchFamily="2" charset="2"/>
              <a:buChar char="§"/>
            </a:pPr>
            <a:r>
              <a:rPr lang="fr-CA" sz="1400" dirty="0"/>
              <a:t>Apporter une contribution constructive aux réunions en vue d’atteindre un consensus ou de générer des résultats</a:t>
            </a:r>
          </a:p>
          <a:p>
            <a:pPr marL="342900" indent="-342900">
              <a:lnSpc>
                <a:spcPct val="100000"/>
              </a:lnSpc>
              <a:buFont typeface="Wingdings" panose="05000000000000000000" pitchFamily="2" charset="2"/>
              <a:buChar char="§"/>
            </a:pPr>
            <a:r>
              <a:rPr lang="fr-CA" sz="1400" dirty="0"/>
              <a:t>Démontrer une pensée stratégique</a:t>
            </a:r>
          </a:p>
          <a:p>
            <a:pPr marL="342900" indent="-342900">
              <a:lnSpc>
                <a:spcPct val="100000"/>
              </a:lnSpc>
              <a:buFont typeface="Wingdings" panose="05000000000000000000" pitchFamily="2" charset="2"/>
              <a:buChar char="§"/>
            </a:pPr>
            <a:r>
              <a:rPr lang="fr-CA" sz="1400" dirty="0"/>
              <a:t>Agir dans l’intérêt du public</a:t>
            </a:r>
          </a:p>
          <a:p>
            <a:pPr marL="342900" indent="-342900">
              <a:lnSpc>
                <a:spcPct val="100000"/>
              </a:lnSpc>
              <a:buFont typeface="Wingdings" panose="05000000000000000000" pitchFamily="2" charset="2"/>
              <a:buChar char="§"/>
            </a:pPr>
            <a:r>
              <a:rPr lang="fr-CA" sz="1400" dirty="0"/>
              <a:t>Appuyer les intérêts de l’organisme afin d’accomplir son mandat établi par le gouvernement</a:t>
            </a:r>
          </a:p>
          <a:p>
            <a:pPr marL="342900" indent="-342900">
              <a:lnSpc>
                <a:spcPct val="100000"/>
              </a:lnSpc>
              <a:buFont typeface="Wingdings" panose="05000000000000000000" pitchFamily="2" charset="2"/>
              <a:buChar char="§"/>
            </a:pPr>
            <a:r>
              <a:rPr lang="fr-CA" sz="1400" dirty="0"/>
              <a:t>Veiller à ce que l’organisme respecte les directives et lois applicables selon les responsabilités de la personne désignée.</a:t>
            </a:r>
            <a:r>
              <a:rPr lang="fr-CA" sz="1400" strike="sngStrike" dirty="0"/>
              <a:t> </a:t>
            </a:r>
          </a:p>
          <a:p>
            <a:pPr marL="342900" indent="-342900">
              <a:lnSpc>
                <a:spcPct val="100000"/>
              </a:lnSpc>
              <a:buFont typeface="Wingdings" panose="05000000000000000000" pitchFamily="2" charset="2"/>
              <a:buChar char="§"/>
            </a:pPr>
            <a:r>
              <a:rPr lang="fr-CA" sz="1400" dirty="0"/>
              <a:t>Veiller au respect intégral des relations hiérarchiques et des responsabilités connexes de l’organisme</a:t>
            </a:r>
          </a:p>
        </p:txBody>
      </p:sp>
      <p:sp>
        <p:nvSpPr>
          <p:cNvPr id="11" name="Text Placeholder 10">
            <a:extLst>
              <a:ext uri="{FF2B5EF4-FFF2-40B4-BE49-F238E27FC236}">
                <a16:creationId xmlns:a16="http://schemas.microsoft.com/office/drawing/2014/main" id="{36AD24A6-F085-467F-8F73-4DE1554C291D}"/>
              </a:ext>
            </a:extLst>
          </p:cNvPr>
          <p:cNvSpPr>
            <a:spLocks noGrp="1"/>
          </p:cNvSpPr>
          <p:nvPr>
            <p:ph type="body" sz="quarter" idx="3"/>
          </p:nvPr>
        </p:nvSpPr>
        <p:spPr>
          <a:xfrm>
            <a:off x="4916639" y="2154697"/>
            <a:ext cx="3887391" cy="475844"/>
          </a:xfrm>
        </p:spPr>
        <p:txBody>
          <a:bodyPr>
            <a:normAutofit/>
          </a:bodyPr>
          <a:lstStyle/>
          <a:p>
            <a:r>
              <a:rPr lang="fr-CA" sz="1600" b="1"/>
              <a:t>Autres renseignements utiles</a:t>
            </a:r>
          </a:p>
        </p:txBody>
      </p:sp>
      <p:sp>
        <p:nvSpPr>
          <p:cNvPr id="12" name="Content Placeholder 11">
            <a:extLst>
              <a:ext uri="{FF2B5EF4-FFF2-40B4-BE49-F238E27FC236}">
                <a16:creationId xmlns:a16="http://schemas.microsoft.com/office/drawing/2014/main" id="{4137D021-3AB5-4C0F-8A19-73335F913FC5}"/>
              </a:ext>
            </a:extLst>
          </p:cNvPr>
          <p:cNvSpPr>
            <a:spLocks noGrp="1"/>
          </p:cNvSpPr>
          <p:nvPr>
            <p:ph sz="quarter" idx="4"/>
          </p:nvPr>
        </p:nvSpPr>
        <p:spPr>
          <a:xfrm>
            <a:off x="4916639" y="2517404"/>
            <a:ext cx="4095014" cy="3006703"/>
          </a:xfrm>
        </p:spPr>
        <p:txBody>
          <a:bodyPr>
            <a:noAutofit/>
          </a:bodyPr>
          <a:lstStyle/>
          <a:p>
            <a:pPr marL="342900" indent="-342900">
              <a:lnSpc>
                <a:spcPct val="100000"/>
              </a:lnSpc>
              <a:buFont typeface="Wingdings" panose="05000000000000000000" pitchFamily="2" charset="2"/>
              <a:buChar char="§"/>
            </a:pPr>
            <a:r>
              <a:rPr lang="fr-CA" sz="1400"/>
              <a:t>Priorités du gouvernement, et plus particulièrement celles qui touchent l’organisme en question </a:t>
            </a:r>
          </a:p>
          <a:p>
            <a:pPr marL="342900" indent="-342900">
              <a:lnSpc>
                <a:spcPct val="100000"/>
              </a:lnSpc>
              <a:buFont typeface="Wingdings" panose="05000000000000000000" pitchFamily="2" charset="2"/>
              <a:buChar char="§"/>
            </a:pPr>
            <a:r>
              <a:rPr lang="fr-CA" sz="1400"/>
              <a:t>Rôles et responsabilités du conseil d’administration, de la direction et du vérificateur.</a:t>
            </a:r>
          </a:p>
          <a:p>
            <a:pPr marL="342900" indent="-342900">
              <a:lnSpc>
                <a:spcPct val="100000"/>
              </a:lnSpc>
              <a:buFont typeface="Wingdings" panose="05000000000000000000" pitchFamily="2" charset="2"/>
              <a:buChar char="§"/>
            </a:pPr>
            <a:r>
              <a:rPr lang="fr-CA" sz="1400"/>
              <a:t>Rapports pertinents publiés par les hauts fonctionnaires de l'Assemblée législative, notamment le commissaire à l'intégrité, le vérificateur général et l’ombudsman. On peut trouver les rapports sur les sites Web des personnes qui les produisent.</a:t>
            </a:r>
          </a:p>
          <a:p>
            <a:pPr marL="342900" indent="-342900">
              <a:lnSpc>
                <a:spcPct val="100000"/>
              </a:lnSpc>
              <a:buFont typeface="Wingdings" panose="05000000000000000000" pitchFamily="2" charset="2"/>
              <a:buChar char="§"/>
            </a:pPr>
            <a:r>
              <a:rPr lang="fr-CA" sz="1400"/>
              <a:t>Exigences relatives aux déclarations de conflits d’intérêts et attentes relatives à un comportement conforme à l’éthique.</a:t>
            </a:r>
          </a:p>
        </p:txBody>
      </p:sp>
      <p:sp>
        <p:nvSpPr>
          <p:cNvPr id="5" name="Slide Number Placeholder 4">
            <a:extLst>
              <a:ext uri="{FF2B5EF4-FFF2-40B4-BE49-F238E27FC236}">
                <a16:creationId xmlns:a16="http://schemas.microsoft.com/office/drawing/2014/main" id="{70DB773C-E979-4F41-AF9E-2C16CBF5B884}"/>
              </a:ext>
            </a:extLst>
          </p:cNvPr>
          <p:cNvSpPr>
            <a:spLocks noGrp="1"/>
          </p:cNvSpPr>
          <p:nvPr>
            <p:ph type="sldNum" sz="quarter" idx="12"/>
          </p:nvPr>
        </p:nvSpPr>
        <p:spPr/>
        <p:txBody>
          <a:bodyPr/>
          <a:lstStyle/>
          <a:p>
            <a:fld id="{9CAA33A2-411E-8443-83D0-3263C24E97A5}" type="slidenum">
              <a:rPr lang="en-US" smtClean="0"/>
              <a:pPr/>
              <a:t>5</a:t>
            </a:fld>
            <a:endParaRPr lang="en-US"/>
          </a:p>
        </p:txBody>
      </p:sp>
      <p:sp>
        <p:nvSpPr>
          <p:cNvPr id="6" name="Footer Placeholder 5">
            <a:extLst>
              <a:ext uri="{FF2B5EF4-FFF2-40B4-BE49-F238E27FC236}">
                <a16:creationId xmlns:a16="http://schemas.microsoft.com/office/drawing/2014/main" id="{508CCCA8-5520-42AA-A72C-F2B5C070E621}"/>
              </a:ext>
            </a:extLst>
          </p:cNvPr>
          <p:cNvSpPr>
            <a:spLocks noGrp="1"/>
          </p:cNvSpPr>
          <p:nvPr>
            <p:ph type="ftr" sz="quarter" idx="11"/>
          </p:nvPr>
        </p:nvSpPr>
        <p:spPr>
          <a:xfrm>
            <a:off x="860399" y="6278400"/>
            <a:ext cx="6480927" cy="365125"/>
          </a:xfrm>
        </p:spPr>
        <p:txBody>
          <a:bodyPr/>
          <a:lstStyle/>
          <a:p>
            <a:pPr algn="l"/>
            <a:r>
              <a:rPr lang="fr-CA" dirty="0"/>
              <a:t>Aperçu de la gouvernance des organismes et du rôle des personnes nommées par le gouvernement</a:t>
            </a:r>
          </a:p>
        </p:txBody>
      </p:sp>
    </p:spTree>
    <p:extLst>
      <p:ext uri="{BB962C8B-B14F-4D97-AF65-F5344CB8AC3E}">
        <p14:creationId xmlns:p14="http://schemas.microsoft.com/office/powerpoint/2010/main" val="3007494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8DEABF0-C9CC-4DBE-8D64-819A1D46DC0D}"/>
              </a:ext>
            </a:extLst>
          </p:cNvPr>
          <p:cNvSpPr>
            <a:spLocks noGrp="1"/>
          </p:cNvSpPr>
          <p:nvPr>
            <p:ph idx="1"/>
          </p:nvPr>
        </p:nvSpPr>
        <p:spPr>
          <a:xfrm>
            <a:off x="274868" y="1091275"/>
            <a:ext cx="8456734" cy="5099875"/>
          </a:xfrm>
          <a:noFill/>
        </p:spPr>
        <p:txBody>
          <a:bodyPr>
            <a:normAutofit/>
          </a:bodyPr>
          <a:lstStyle/>
          <a:p>
            <a:pPr marL="342900" indent="-342900">
              <a:lnSpc>
                <a:spcPct val="100000"/>
              </a:lnSpc>
              <a:buFont typeface="Wingdings" panose="05000000000000000000" pitchFamily="2" charset="2"/>
              <a:buChar char="§"/>
            </a:pPr>
            <a:r>
              <a:rPr lang="fr-CA" sz="1400" dirty="0"/>
              <a:t>Une personne nommée par le gouvernement est en quelque sorte un fonctionnaire. Une personne nommée par le gouvernement n’a pas à être rémunérée. Si une telle personne est rémunérée, la rémunération n’a pas à témoigner du marché. </a:t>
            </a:r>
          </a:p>
          <a:p>
            <a:pPr marL="342900" indent="-342900">
              <a:lnSpc>
                <a:spcPct val="100000"/>
              </a:lnSpc>
              <a:buFont typeface="Wingdings" panose="05000000000000000000" pitchFamily="2" charset="2"/>
              <a:buChar char="§"/>
            </a:pPr>
            <a:r>
              <a:rPr lang="fr-CA" sz="1400" dirty="0"/>
              <a:t>Pour les organismes provinciaux, c’est la </a:t>
            </a:r>
            <a:r>
              <a:rPr lang="fr-CA" sz="1400" dirty="0">
                <a:hlinkClick r:id="rId2"/>
              </a:rPr>
              <a:t>Directive concernant les organismes et les nominations (DON)</a:t>
            </a:r>
            <a:r>
              <a:rPr lang="fr-CA" sz="1400" dirty="0"/>
              <a:t> qui prévoit le cadre de rémunération des personnes nommées par le gouvernement. </a:t>
            </a:r>
          </a:p>
          <a:p>
            <a:pPr marL="342900" indent="-342900">
              <a:lnSpc>
                <a:spcPct val="100000"/>
              </a:lnSpc>
              <a:buFont typeface="Wingdings" panose="05000000000000000000" pitchFamily="2" charset="2"/>
              <a:buChar char="§"/>
            </a:pPr>
            <a:r>
              <a:rPr lang="fr-CA" sz="1400" dirty="0"/>
              <a:t>Pour d’autres entités, les personnes nommées par le gouvernement sont rémunérées à un tarif établi par le Conseil du Trésor ou le Conseil de gestion du gouvernement qui pourrait ne pas correspondre aux annexes de la DON sur la rémunération. </a:t>
            </a:r>
          </a:p>
        </p:txBody>
      </p:sp>
      <p:sp>
        <p:nvSpPr>
          <p:cNvPr id="9" name="Title 8">
            <a:extLst>
              <a:ext uri="{FF2B5EF4-FFF2-40B4-BE49-F238E27FC236}">
                <a16:creationId xmlns:a16="http://schemas.microsoft.com/office/drawing/2014/main" id="{E20D8479-D37F-4398-AB75-6BDC4D8884A4}"/>
              </a:ext>
            </a:extLst>
          </p:cNvPr>
          <p:cNvSpPr>
            <a:spLocks noGrp="1"/>
          </p:cNvSpPr>
          <p:nvPr>
            <p:ph type="title"/>
          </p:nvPr>
        </p:nvSpPr>
        <p:spPr>
          <a:xfrm>
            <a:off x="451798" y="182246"/>
            <a:ext cx="8456735" cy="1036291"/>
          </a:xfrm>
        </p:spPr>
        <p:txBody>
          <a:bodyPr/>
          <a:lstStyle/>
          <a:p>
            <a:r>
              <a:rPr lang="fr-CA" dirty="0"/>
              <a:t>Rémunération des personnes nommées par le gouvernement</a:t>
            </a:r>
          </a:p>
        </p:txBody>
      </p:sp>
      <p:sp>
        <p:nvSpPr>
          <p:cNvPr id="8" name="Slide Number Placeholder 7">
            <a:extLst>
              <a:ext uri="{FF2B5EF4-FFF2-40B4-BE49-F238E27FC236}">
                <a16:creationId xmlns:a16="http://schemas.microsoft.com/office/drawing/2014/main" id="{C2D7731A-8069-497D-AAAC-38EAE5C845E0}"/>
              </a:ext>
            </a:extLst>
          </p:cNvPr>
          <p:cNvSpPr>
            <a:spLocks noGrp="1"/>
          </p:cNvSpPr>
          <p:nvPr>
            <p:ph type="sldNum" sz="quarter" idx="12"/>
          </p:nvPr>
        </p:nvSpPr>
        <p:spPr/>
        <p:txBody>
          <a:bodyPr/>
          <a:lstStyle/>
          <a:p>
            <a:fld id="{9CAA33A2-411E-8443-83D0-3263C24E97A5}" type="slidenum">
              <a:rPr lang="en-US" smtClean="0"/>
              <a:t>6</a:t>
            </a:fld>
            <a:endParaRPr lang="en-US"/>
          </a:p>
        </p:txBody>
      </p:sp>
      <p:sp>
        <p:nvSpPr>
          <p:cNvPr id="7" name="Footer Placeholder 6">
            <a:extLst>
              <a:ext uri="{FF2B5EF4-FFF2-40B4-BE49-F238E27FC236}">
                <a16:creationId xmlns:a16="http://schemas.microsoft.com/office/drawing/2014/main" id="{F125FBF5-9179-4EB0-8733-F79F2482CB6C}"/>
              </a:ext>
            </a:extLst>
          </p:cNvPr>
          <p:cNvSpPr>
            <a:spLocks noGrp="1"/>
          </p:cNvSpPr>
          <p:nvPr>
            <p:ph type="ftr" sz="quarter" idx="11"/>
          </p:nvPr>
        </p:nvSpPr>
        <p:spPr>
          <a:xfrm>
            <a:off x="861645" y="6276602"/>
            <a:ext cx="6349052" cy="365125"/>
          </a:xfrm>
        </p:spPr>
        <p:txBody>
          <a:bodyPr/>
          <a:lstStyle/>
          <a:p>
            <a:r>
              <a:rPr lang="fr-CA" dirty="0"/>
              <a:t>Aperçu de la gouvernance des organismes et du rôle des personnes nommées par le gouvernement</a:t>
            </a:r>
          </a:p>
        </p:txBody>
      </p:sp>
      <p:pic>
        <p:nvPicPr>
          <p:cNvPr id="13" name="Picture 12">
            <a:extLst>
              <a:ext uri="{FF2B5EF4-FFF2-40B4-BE49-F238E27FC236}">
                <a16:creationId xmlns:a16="http://schemas.microsoft.com/office/drawing/2014/main" id="{996F4667-217D-42F6-B491-4460ED6E49AE}"/>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D7E4EA"/>
              </a:clrFrom>
              <a:clrTo>
                <a:srgbClr val="D7E4EA">
                  <a:alpha val="0"/>
                </a:srgbClr>
              </a:clrTo>
            </a:clrChange>
            <a:extLst>
              <a:ext uri="{837473B0-CC2E-450A-ABE3-18F120FF3D39}">
                <a1611:picAttrSrcUrl xmlns:a1611="http://schemas.microsoft.com/office/drawing/2016/11/main" r:id="rId4"/>
              </a:ext>
            </a:extLst>
          </a:blip>
          <a:srcRect l="18200" t="3978" r="14241" b="3336"/>
          <a:stretch/>
        </p:blipFill>
        <p:spPr>
          <a:xfrm>
            <a:off x="2769830" y="2907254"/>
            <a:ext cx="3604340" cy="3317521"/>
          </a:xfrm>
          <a:prstGeom prst="rect">
            <a:avLst/>
          </a:prstGeom>
        </p:spPr>
      </p:pic>
      <p:sp>
        <p:nvSpPr>
          <p:cNvPr id="14" name="TextBox 13">
            <a:extLst>
              <a:ext uri="{FF2B5EF4-FFF2-40B4-BE49-F238E27FC236}">
                <a16:creationId xmlns:a16="http://schemas.microsoft.com/office/drawing/2014/main" id="{B964A8C3-8219-4468-B08A-AE74156D8FF6}"/>
              </a:ext>
            </a:extLst>
          </p:cNvPr>
          <p:cNvSpPr txBox="1"/>
          <p:nvPr/>
        </p:nvSpPr>
        <p:spPr>
          <a:xfrm>
            <a:off x="182826" y="6524827"/>
            <a:ext cx="9153427" cy="233799"/>
          </a:xfrm>
          <a:prstGeom prst="rect">
            <a:avLst/>
          </a:prstGeom>
          <a:noFill/>
        </p:spPr>
        <p:txBody>
          <a:bodyPr wrap="square" rtlCol="0">
            <a:spAutoFit/>
          </a:bodyPr>
          <a:lstStyle/>
          <a:p>
            <a:r>
              <a:rPr lang="fr-CA" sz="900" dirty="0">
                <a:solidFill>
                  <a:schemeClr val="bg1"/>
                </a:solidFill>
                <a:hlinkClick r:id="rId4" tooltip="http://www.baas.ac.uk/usso/reevalconfs/">
                  <a:extLst>
                    <a:ext uri="{A12FA001-AC4F-418D-AE19-62706E023703}">
                      <ahyp:hlinkClr xmlns:ahyp="http://schemas.microsoft.com/office/drawing/2018/hyperlinkcolor" val="tx"/>
                    </a:ext>
                  </a:extLst>
                </a:hlinkClick>
              </a:rPr>
              <a:t>Cette photographie</a:t>
            </a:r>
            <a:r>
              <a:rPr lang="fr-CA" sz="900" dirty="0">
                <a:solidFill>
                  <a:schemeClr val="bg1"/>
                </a:solidFill>
              </a:rPr>
              <a:t> d’un auteur inconnu est utilisée en vertu d’une licence </a:t>
            </a:r>
            <a:r>
              <a:rPr lang="fr-CA" sz="900" dirty="0">
                <a:solidFill>
                  <a:schemeClr val="bg1"/>
                </a:solidFill>
                <a:hlinkClick r:id="rId5" tooltip="https://creativecommons.org/licenses/by/3.0/">
                  <a:extLst>
                    <a:ext uri="{A12FA001-AC4F-418D-AE19-62706E023703}">
                      <ahyp:hlinkClr xmlns:ahyp="http://schemas.microsoft.com/office/drawing/2018/hyperlinkcolor" val="tx"/>
                    </a:ext>
                  </a:extLst>
                </a:hlinkClick>
              </a:rPr>
              <a:t>CC BY</a:t>
            </a:r>
          </a:p>
        </p:txBody>
      </p:sp>
    </p:spTree>
    <p:extLst>
      <p:ext uri="{BB962C8B-B14F-4D97-AF65-F5344CB8AC3E}">
        <p14:creationId xmlns:p14="http://schemas.microsoft.com/office/powerpoint/2010/main" val="29064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CF22-47E1-4BCB-A265-42F43CAEBA92}"/>
              </a:ext>
            </a:extLst>
          </p:cNvPr>
          <p:cNvSpPr>
            <a:spLocks noGrp="1"/>
          </p:cNvSpPr>
          <p:nvPr>
            <p:ph type="title"/>
          </p:nvPr>
        </p:nvSpPr>
        <p:spPr/>
        <p:txBody>
          <a:bodyPr/>
          <a:lstStyle/>
          <a:p>
            <a:r>
              <a:rPr lang="fr-CA"/>
              <a:t>Présidents du conseil d’organismes provinciaux</a:t>
            </a:r>
          </a:p>
        </p:txBody>
      </p:sp>
      <p:sp>
        <p:nvSpPr>
          <p:cNvPr id="7" name="TextBox 6">
            <a:extLst>
              <a:ext uri="{FF2B5EF4-FFF2-40B4-BE49-F238E27FC236}">
                <a16:creationId xmlns:a16="http://schemas.microsoft.com/office/drawing/2014/main" id="{35D23EC9-C40F-46CE-BB15-F99706BF0FCC}"/>
              </a:ext>
            </a:extLst>
          </p:cNvPr>
          <p:cNvSpPr txBox="1"/>
          <p:nvPr/>
        </p:nvSpPr>
        <p:spPr>
          <a:xfrm>
            <a:off x="347297" y="933107"/>
            <a:ext cx="8310735" cy="738664"/>
          </a:xfrm>
          <a:prstGeom prst="rect">
            <a:avLst/>
          </a:prstGeom>
          <a:noFill/>
        </p:spPr>
        <p:txBody>
          <a:bodyPr wrap="square" rtlCol="0">
            <a:spAutoFit/>
          </a:bodyPr>
          <a:lstStyle/>
          <a:p>
            <a:r>
              <a:rPr lang="fr-CA" sz="1400" b="1" dirty="0">
                <a:solidFill>
                  <a:srgbClr val="047BC1"/>
                </a:solidFill>
              </a:rPr>
              <a:t>Les présidents des d’organismes provinciaux assument des responsabilités additionnelles et sont redevables du mandat et des agissements de l’organisme auprès du ministre pertinent. Leurs responsabilités peuvent comprendre ce qui suit :</a:t>
            </a:r>
          </a:p>
        </p:txBody>
      </p:sp>
      <p:sp>
        <p:nvSpPr>
          <p:cNvPr id="3" name="Content Placeholder 2">
            <a:extLst>
              <a:ext uri="{FF2B5EF4-FFF2-40B4-BE49-F238E27FC236}">
                <a16:creationId xmlns:a16="http://schemas.microsoft.com/office/drawing/2014/main" id="{453B945F-2E6D-45A6-A6D5-827597BC9E35}"/>
              </a:ext>
            </a:extLst>
          </p:cNvPr>
          <p:cNvSpPr>
            <a:spLocks noGrp="1"/>
          </p:cNvSpPr>
          <p:nvPr>
            <p:ph idx="1"/>
          </p:nvPr>
        </p:nvSpPr>
        <p:spPr>
          <a:xfrm>
            <a:off x="347295" y="1776951"/>
            <a:ext cx="8592167" cy="3888353"/>
          </a:xfrm>
          <a:solidFill>
            <a:srgbClr val="D1E7F3"/>
          </a:solidFill>
        </p:spPr>
        <p:txBody>
          <a:bodyPr>
            <a:noAutofit/>
          </a:bodyPr>
          <a:lstStyle/>
          <a:p>
            <a:pPr marL="342900" indent="-342900">
              <a:lnSpc>
                <a:spcPct val="100000"/>
              </a:lnSpc>
              <a:buFont typeface="Wingdings" panose="05000000000000000000" pitchFamily="2" charset="2"/>
              <a:buChar char="§"/>
            </a:pPr>
            <a:r>
              <a:rPr lang="fr-CA" sz="1200" dirty="0"/>
              <a:t>Agir à titre de porte-parole ou responsable de l’éthique des personnes nommées par le gouvernement</a:t>
            </a:r>
          </a:p>
          <a:p>
            <a:pPr marL="342900" indent="-342900">
              <a:lnSpc>
                <a:spcPct val="100000"/>
              </a:lnSpc>
              <a:buFont typeface="Wingdings" panose="05000000000000000000" pitchFamily="2" charset="2"/>
              <a:buChar char="§"/>
            </a:pPr>
            <a:r>
              <a:rPr lang="fr-CA" sz="1200" dirty="0"/>
              <a:t>Tenir le ministre au courant</a:t>
            </a:r>
          </a:p>
          <a:p>
            <a:pPr marL="342900" indent="-342900">
              <a:lnSpc>
                <a:spcPct val="100000"/>
              </a:lnSpc>
              <a:buFont typeface="Wingdings" panose="05000000000000000000" pitchFamily="2" charset="2"/>
              <a:buChar char="§"/>
            </a:pPr>
            <a:r>
              <a:rPr lang="fr-CA" sz="1200" dirty="0"/>
              <a:t>Diriger le conseil d’administration afin que ce dernier offre une direction stratégique à l’organisation, notamment sous forme d’orientations stratégiques</a:t>
            </a:r>
          </a:p>
          <a:p>
            <a:pPr marL="342900" indent="-342900">
              <a:lnSpc>
                <a:spcPct val="100000"/>
              </a:lnSpc>
              <a:buFont typeface="Wingdings" panose="05000000000000000000" pitchFamily="2" charset="2"/>
              <a:buChar char="§"/>
            </a:pPr>
            <a:r>
              <a:rPr lang="fr-CA" sz="1200" dirty="0"/>
              <a:t>Recommander les nominations et les reprises de nominations</a:t>
            </a:r>
          </a:p>
          <a:p>
            <a:pPr marL="342900" indent="-342900">
              <a:lnSpc>
                <a:spcPct val="100000"/>
              </a:lnSpc>
              <a:buFont typeface="Wingdings" panose="05000000000000000000" pitchFamily="2" charset="2"/>
              <a:buChar char="§"/>
            </a:pPr>
            <a:r>
              <a:rPr lang="fr-CA" sz="1200" dirty="0"/>
              <a:t>Veiller au respect des obligations législatives et en attester dans le cadre du processus annuel d’attestation de la conformité.</a:t>
            </a:r>
          </a:p>
          <a:p>
            <a:pPr marL="342900" indent="-342900">
              <a:lnSpc>
                <a:spcPct val="100000"/>
              </a:lnSpc>
              <a:buFont typeface="Wingdings" panose="05000000000000000000" pitchFamily="2" charset="2"/>
              <a:buChar char="§"/>
            </a:pPr>
            <a:r>
              <a:rPr lang="fr-CA" sz="1200" dirty="0"/>
              <a:t>Les responsabilités du président varient selon le type d’organisme provincial et les fonctions de l’organisme en question.</a:t>
            </a:r>
          </a:p>
          <a:p>
            <a:pPr marL="1028700" lvl="1" indent="-342900">
              <a:lnSpc>
                <a:spcPct val="100000"/>
              </a:lnSpc>
              <a:buFont typeface="Wingdings" panose="05000000000000000000" pitchFamily="2" charset="2"/>
              <a:buChar char="§"/>
            </a:pPr>
            <a:r>
              <a:rPr lang="fr-CA" sz="1200" dirty="0"/>
              <a:t>Pour les organisations régies par un CA, le président peut agir à titre de « premier parmi ses pairs » dans des groupes qui offrent une supervision stratégique, mais non opérationnelle.</a:t>
            </a:r>
          </a:p>
          <a:p>
            <a:pPr marL="1028700" lvl="1" indent="-342900">
              <a:lnSpc>
                <a:spcPct val="100000"/>
              </a:lnSpc>
              <a:buFont typeface="Wingdings" panose="05000000000000000000" pitchFamily="2" charset="2"/>
              <a:buChar char="§"/>
            </a:pPr>
            <a:r>
              <a:rPr lang="fr-CA" sz="1200" dirty="0"/>
              <a:t>Pour les organisations non soumises à un CA, le présent pourra assumer un rôle plus actif au sein de l’organisation en matière de prise de décisions, selon les fonctions de l’organisation. </a:t>
            </a:r>
          </a:p>
          <a:p>
            <a:pPr marL="1028700" lvl="1" indent="-342900">
              <a:lnSpc>
                <a:spcPct val="100000"/>
              </a:lnSpc>
              <a:buFont typeface="Wingdings" panose="05000000000000000000" pitchFamily="2" charset="2"/>
              <a:buChar char="§"/>
            </a:pPr>
            <a:r>
              <a:rPr lang="fr-CA" sz="1200" dirty="0"/>
              <a:t>Pour les organismes consultatifs, le président est appelé à présider les réunions de l’organisme et à être le premier point de contact pour le ministre.</a:t>
            </a:r>
          </a:p>
          <a:p>
            <a:pPr marL="342900" indent="-342900">
              <a:lnSpc>
                <a:spcPct val="100000"/>
              </a:lnSpc>
              <a:buFont typeface="Wingdings" panose="05000000000000000000" pitchFamily="2" charset="2"/>
              <a:buChar char="§"/>
            </a:pPr>
            <a:r>
              <a:rPr lang="fr-CA" sz="1200" dirty="0"/>
              <a:t>Les responsabilités du président se distinguent de celle du DG qui est pour sa part responsable auprès du CA en matière de gestion et d’administration de l’organisme.</a:t>
            </a:r>
          </a:p>
        </p:txBody>
      </p:sp>
      <p:sp>
        <p:nvSpPr>
          <p:cNvPr id="5" name="Slide Number Placeholder 4">
            <a:extLst>
              <a:ext uri="{FF2B5EF4-FFF2-40B4-BE49-F238E27FC236}">
                <a16:creationId xmlns:a16="http://schemas.microsoft.com/office/drawing/2014/main" id="{21A32E65-2914-4F23-B484-08167F89DF91}"/>
              </a:ext>
            </a:extLst>
          </p:cNvPr>
          <p:cNvSpPr>
            <a:spLocks noGrp="1"/>
          </p:cNvSpPr>
          <p:nvPr>
            <p:ph type="sldNum" sz="quarter" idx="12"/>
          </p:nvPr>
        </p:nvSpPr>
        <p:spPr/>
        <p:txBody>
          <a:bodyPr/>
          <a:lstStyle/>
          <a:p>
            <a:fld id="{9CAA33A2-411E-8443-83D0-3263C24E97A5}" type="slidenum">
              <a:rPr lang="en-US" smtClean="0"/>
              <a:pPr/>
              <a:t>7</a:t>
            </a:fld>
            <a:endParaRPr lang="en-US"/>
          </a:p>
        </p:txBody>
      </p:sp>
      <p:sp>
        <p:nvSpPr>
          <p:cNvPr id="6" name="Footer Placeholder 5">
            <a:extLst>
              <a:ext uri="{FF2B5EF4-FFF2-40B4-BE49-F238E27FC236}">
                <a16:creationId xmlns:a16="http://schemas.microsoft.com/office/drawing/2014/main" id="{98955E1F-89E3-41B1-8F8D-9820D0C94776}"/>
              </a:ext>
            </a:extLst>
          </p:cNvPr>
          <p:cNvSpPr>
            <a:spLocks noGrp="1"/>
          </p:cNvSpPr>
          <p:nvPr>
            <p:ph type="ftr" sz="quarter" idx="11"/>
          </p:nvPr>
        </p:nvSpPr>
        <p:spPr>
          <a:xfrm>
            <a:off x="861645" y="6276602"/>
            <a:ext cx="6497098" cy="365125"/>
          </a:xfrm>
        </p:spPr>
        <p:txBody>
          <a:bodyPr/>
          <a:lstStyle/>
          <a:p>
            <a:pPr algn="l"/>
            <a:r>
              <a:rPr lang="fr-CA" dirty="0"/>
              <a:t>Aperçu de la gouvernance des organismes et du rôle des personnes nommées par le gouvernement</a:t>
            </a:r>
          </a:p>
        </p:txBody>
      </p:sp>
    </p:spTree>
    <p:extLst>
      <p:ext uri="{BB962C8B-B14F-4D97-AF65-F5344CB8AC3E}">
        <p14:creationId xmlns:p14="http://schemas.microsoft.com/office/powerpoint/2010/main" val="1390354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CF22-47E1-4BCB-A265-42F43CAEBA92}"/>
              </a:ext>
            </a:extLst>
          </p:cNvPr>
          <p:cNvSpPr>
            <a:spLocks noGrp="1"/>
          </p:cNvSpPr>
          <p:nvPr>
            <p:ph type="title"/>
          </p:nvPr>
        </p:nvSpPr>
        <p:spPr/>
        <p:txBody>
          <a:bodyPr/>
          <a:lstStyle/>
          <a:p>
            <a:r>
              <a:rPr lang="fr-CA"/>
              <a:t>Directeurs généraux (DG)</a:t>
            </a:r>
          </a:p>
        </p:txBody>
      </p:sp>
      <p:sp>
        <p:nvSpPr>
          <p:cNvPr id="7" name="TextBox 6">
            <a:extLst>
              <a:ext uri="{FF2B5EF4-FFF2-40B4-BE49-F238E27FC236}">
                <a16:creationId xmlns:a16="http://schemas.microsoft.com/office/drawing/2014/main" id="{430B9F71-50EB-408D-8144-7FB6DACE9076}"/>
              </a:ext>
            </a:extLst>
          </p:cNvPr>
          <p:cNvSpPr txBox="1"/>
          <p:nvPr/>
        </p:nvSpPr>
        <p:spPr>
          <a:xfrm>
            <a:off x="347297" y="1061604"/>
            <a:ext cx="8310735" cy="523220"/>
          </a:xfrm>
          <a:prstGeom prst="rect">
            <a:avLst/>
          </a:prstGeom>
          <a:noFill/>
        </p:spPr>
        <p:txBody>
          <a:bodyPr wrap="square" rtlCol="0">
            <a:spAutoFit/>
          </a:bodyPr>
          <a:lstStyle/>
          <a:p>
            <a:r>
              <a:rPr lang="fr-CA" sz="1400" b="1" dirty="0">
                <a:solidFill>
                  <a:srgbClr val="047BC1"/>
                </a:solidFill>
              </a:rPr>
              <a:t>Quand un organisme est responsable de ses propres activités, il est doté en règle générale d’un directeur général. Le ou la DG d’un organisme est responsable de ce qui suit :</a:t>
            </a:r>
          </a:p>
        </p:txBody>
      </p:sp>
      <p:sp>
        <p:nvSpPr>
          <p:cNvPr id="3" name="Content Placeholder 2">
            <a:extLst>
              <a:ext uri="{FF2B5EF4-FFF2-40B4-BE49-F238E27FC236}">
                <a16:creationId xmlns:a16="http://schemas.microsoft.com/office/drawing/2014/main" id="{453B945F-2E6D-45A6-A6D5-827597BC9E35}"/>
              </a:ext>
            </a:extLst>
          </p:cNvPr>
          <p:cNvSpPr>
            <a:spLocks noGrp="1"/>
          </p:cNvSpPr>
          <p:nvPr>
            <p:ph idx="1"/>
          </p:nvPr>
        </p:nvSpPr>
        <p:spPr>
          <a:xfrm>
            <a:off x="347295" y="1849142"/>
            <a:ext cx="8712484" cy="4182498"/>
          </a:xfrm>
          <a:solidFill>
            <a:srgbClr val="D1E7F3"/>
          </a:solidFill>
        </p:spPr>
        <p:txBody>
          <a:bodyPr>
            <a:noAutofit/>
          </a:bodyPr>
          <a:lstStyle/>
          <a:p>
            <a:pPr marL="342900" indent="-342900">
              <a:lnSpc>
                <a:spcPct val="100000"/>
              </a:lnSpc>
              <a:buFont typeface="Wingdings" panose="05000000000000000000" pitchFamily="2" charset="2"/>
              <a:buChar char="§"/>
            </a:pPr>
            <a:r>
              <a:rPr lang="fr-CA" sz="1200" dirty="0"/>
              <a:t>Diriger et orienter le personnel de l’organisme selon les pratiques et normes financières et opérationnelles, les protocoles d’entente, l’acte constitutif, les directives ministérielles ou la loi qui s’applique, notamment les directives du Conseil du Trésor, du CGG ou du ministère des Finances</a:t>
            </a:r>
          </a:p>
          <a:p>
            <a:pPr marL="342900" indent="-342900">
              <a:lnSpc>
                <a:spcPct val="100000"/>
              </a:lnSpc>
              <a:buFont typeface="Wingdings" panose="05000000000000000000" pitchFamily="2" charset="2"/>
              <a:buChar char="§"/>
            </a:pPr>
            <a:r>
              <a:rPr lang="fr-CA" sz="1200" dirty="0"/>
              <a:t>Élaborer des plans et des activités opérationnelles</a:t>
            </a:r>
          </a:p>
          <a:p>
            <a:pPr marL="342900" indent="-342900">
              <a:lnSpc>
                <a:spcPct val="100000"/>
              </a:lnSpc>
              <a:buFont typeface="Wingdings" panose="05000000000000000000" pitchFamily="2" charset="2"/>
              <a:buChar char="§"/>
            </a:pPr>
            <a:r>
              <a:rPr lang="fr-CA" sz="1200" dirty="0"/>
              <a:t>Soutenir le CA et son président et leur prodiguer des conseils lors des réunions en ce qui a trait à leurs responsabilités et aux événements et aux questions qui revêtent une importance particulière </a:t>
            </a:r>
          </a:p>
          <a:p>
            <a:pPr marL="342900" indent="-342900">
              <a:lnSpc>
                <a:spcPct val="100000"/>
              </a:lnSpc>
              <a:buFont typeface="Wingdings" panose="05000000000000000000" pitchFamily="2" charset="2"/>
              <a:buChar char="§"/>
            </a:pPr>
            <a:r>
              <a:rPr lang="fr-CA" sz="1200" dirty="0"/>
              <a:t>Surveiller le rendement opérationnel de l’organisme et en faire état au président du CA</a:t>
            </a:r>
          </a:p>
          <a:p>
            <a:pPr marL="342900" indent="-342900">
              <a:lnSpc>
                <a:spcPct val="100000"/>
              </a:lnSpc>
              <a:buFont typeface="Wingdings" panose="05000000000000000000" pitchFamily="2" charset="2"/>
              <a:buChar char="§"/>
            </a:pPr>
            <a:r>
              <a:rPr lang="fr-CA" sz="1200" dirty="0"/>
              <a:t>Veiller à ce que l’on consulte les parties intéressées avant d’apporter d’importantes modifications aux plans de l’organisme</a:t>
            </a:r>
          </a:p>
          <a:p>
            <a:pPr marL="342900" indent="-342900">
              <a:lnSpc>
                <a:spcPct val="100000"/>
              </a:lnSpc>
              <a:buFont typeface="Wingdings" panose="05000000000000000000" pitchFamily="2" charset="2"/>
              <a:buChar char="§"/>
            </a:pPr>
            <a:r>
              <a:rPr lang="fr-CA" sz="1200" dirty="0"/>
              <a:t>Agir à titre de principal porte-parole de l’organisme, en partenariat avec le président du CA</a:t>
            </a:r>
          </a:p>
          <a:p>
            <a:pPr marL="342900" indent="-342900">
              <a:lnSpc>
                <a:spcPct val="100000"/>
              </a:lnSpc>
              <a:buFont typeface="Wingdings" panose="05000000000000000000" pitchFamily="2" charset="2"/>
              <a:buChar char="§"/>
            </a:pPr>
            <a:r>
              <a:rPr lang="fr-CA" sz="1200" dirty="0"/>
              <a:t>Établir des systèmes et des mesures de contrôle afin de veiller à la conformité de l’organisme</a:t>
            </a:r>
          </a:p>
          <a:p>
            <a:pPr marL="342900" indent="-342900">
              <a:lnSpc>
                <a:spcPct val="100000"/>
              </a:lnSpc>
              <a:buFont typeface="Wingdings" panose="05000000000000000000" pitchFamily="2" charset="2"/>
              <a:buChar char="§"/>
            </a:pPr>
            <a:r>
              <a:rPr lang="fr-CA" sz="1200" dirty="0"/>
              <a:t>Produire les plans, les rapports annuels, les plans d’activités, les rapports financiers, les budgets et autres rapports, plans ou documents qui doivent être soumis au CA</a:t>
            </a:r>
          </a:p>
          <a:p>
            <a:pPr marL="342900" indent="-342900">
              <a:lnSpc>
                <a:spcPct val="100000"/>
              </a:lnSpc>
              <a:buFont typeface="Wingdings" panose="05000000000000000000" pitchFamily="2" charset="2"/>
              <a:buChar char="§"/>
            </a:pPr>
            <a:r>
              <a:rPr lang="fr-CA" sz="1200" dirty="0"/>
              <a:t>Appliquer les politiques et établir les systèmes et les plans opérationnels</a:t>
            </a:r>
          </a:p>
          <a:p>
            <a:pPr marL="342900" indent="-342900">
              <a:lnSpc>
                <a:spcPct val="100000"/>
              </a:lnSpc>
              <a:buFont typeface="Wingdings" panose="05000000000000000000" pitchFamily="2" charset="2"/>
              <a:buChar char="§"/>
            </a:pPr>
            <a:r>
              <a:rPr lang="fr-CA" sz="1200" dirty="0"/>
              <a:t>Élaborer et mettre en œuvre, en vue d’une approbation par le CA, des systèmes d’évaluation du rendement des membres du personnel</a:t>
            </a:r>
          </a:p>
        </p:txBody>
      </p:sp>
      <p:sp>
        <p:nvSpPr>
          <p:cNvPr id="5" name="Slide Number Placeholder 4">
            <a:extLst>
              <a:ext uri="{FF2B5EF4-FFF2-40B4-BE49-F238E27FC236}">
                <a16:creationId xmlns:a16="http://schemas.microsoft.com/office/drawing/2014/main" id="{21A32E65-2914-4F23-B484-08167F89DF91}"/>
              </a:ext>
            </a:extLst>
          </p:cNvPr>
          <p:cNvSpPr>
            <a:spLocks noGrp="1"/>
          </p:cNvSpPr>
          <p:nvPr>
            <p:ph type="sldNum" sz="quarter" idx="12"/>
          </p:nvPr>
        </p:nvSpPr>
        <p:spPr/>
        <p:txBody>
          <a:bodyPr/>
          <a:lstStyle/>
          <a:p>
            <a:fld id="{9CAA33A2-411E-8443-83D0-3263C24E97A5}" type="slidenum">
              <a:rPr lang="en-US" smtClean="0"/>
              <a:pPr/>
              <a:t>8</a:t>
            </a:fld>
            <a:endParaRPr lang="en-US"/>
          </a:p>
        </p:txBody>
      </p:sp>
      <p:sp>
        <p:nvSpPr>
          <p:cNvPr id="6" name="Footer Placeholder 5">
            <a:extLst>
              <a:ext uri="{FF2B5EF4-FFF2-40B4-BE49-F238E27FC236}">
                <a16:creationId xmlns:a16="http://schemas.microsoft.com/office/drawing/2014/main" id="{98955E1F-89E3-41B1-8F8D-9820D0C94776}"/>
              </a:ext>
            </a:extLst>
          </p:cNvPr>
          <p:cNvSpPr>
            <a:spLocks noGrp="1"/>
          </p:cNvSpPr>
          <p:nvPr>
            <p:ph type="ftr" sz="quarter" idx="11"/>
          </p:nvPr>
        </p:nvSpPr>
        <p:spPr>
          <a:xfrm>
            <a:off x="861645" y="6276602"/>
            <a:ext cx="7603086" cy="365125"/>
          </a:xfrm>
        </p:spPr>
        <p:txBody>
          <a:bodyPr/>
          <a:lstStyle/>
          <a:p>
            <a:pPr algn="l"/>
            <a:r>
              <a:rPr lang="fr-CA" dirty="0"/>
              <a:t>Aperçu de la gouvernance des organismes et du rôle des personnes nommées par le gouvernement</a:t>
            </a:r>
          </a:p>
        </p:txBody>
      </p:sp>
    </p:spTree>
    <p:extLst>
      <p:ext uri="{BB962C8B-B14F-4D97-AF65-F5344CB8AC3E}">
        <p14:creationId xmlns:p14="http://schemas.microsoft.com/office/powerpoint/2010/main" val="313657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3B50-8B97-4BBB-9930-A725B84DBA10}"/>
              </a:ext>
            </a:extLst>
          </p:cNvPr>
          <p:cNvSpPr>
            <a:spLocks noGrp="1"/>
          </p:cNvSpPr>
          <p:nvPr>
            <p:ph type="title"/>
          </p:nvPr>
        </p:nvSpPr>
        <p:spPr/>
        <p:txBody>
          <a:bodyPr/>
          <a:lstStyle/>
          <a:p>
            <a:r>
              <a:rPr lang="fr-CA"/>
              <a:t>Types d’organismes</a:t>
            </a:r>
          </a:p>
        </p:txBody>
      </p:sp>
      <p:sp>
        <p:nvSpPr>
          <p:cNvPr id="13" name="TextBox 12">
            <a:extLst>
              <a:ext uri="{FF2B5EF4-FFF2-40B4-BE49-F238E27FC236}">
                <a16:creationId xmlns:a16="http://schemas.microsoft.com/office/drawing/2014/main" id="{95FA7359-F835-435D-9FFB-F3C7D58532F1}"/>
              </a:ext>
            </a:extLst>
          </p:cNvPr>
          <p:cNvSpPr txBox="1"/>
          <p:nvPr/>
        </p:nvSpPr>
        <p:spPr>
          <a:xfrm>
            <a:off x="347297" y="1002310"/>
            <a:ext cx="8310735" cy="523220"/>
          </a:xfrm>
          <a:prstGeom prst="rect">
            <a:avLst/>
          </a:prstGeom>
          <a:noFill/>
        </p:spPr>
        <p:txBody>
          <a:bodyPr wrap="square" rtlCol="0">
            <a:spAutoFit/>
          </a:bodyPr>
          <a:lstStyle/>
          <a:p>
            <a:r>
              <a:rPr lang="fr-CA" sz="1400" b="1" dirty="0">
                <a:solidFill>
                  <a:srgbClr val="047BC1"/>
                </a:solidFill>
              </a:rPr>
              <a:t>Il existe plusieurs types d’organismes publics qui offrent des services, des conseils ou de la surveillance. Il peut s’agir d’organismes provinciaux ou d’autres organismes.</a:t>
            </a:r>
          </a:p>
        </p:txBody>
      </p:sp>
      <p:sp>
        <p:nvSpPr>
          <p:cNvPr id="10" name="Text Placeholder 9">
            <a:extLst>
              <a:ext uri="{FF2B5EF4-FFF2-40B4-BE49-F238E27FC236}">
                <a16:creationId xmlns:a16="http://schemas.microsoft.com/office/drawing/2014/main" id="{1114FD70-A71D-4148-9D36-AEDBDC853CD7}"/>
              </a:ext>
            </a:extLst>
          </p:cNvPr>
          <p:cNvSpPr>
            <a:spLocks noGrp="1"/>
          </p:cNvSpPr>
          <p:nvPr>
            <p:ph type="body" idx="1"/>
          </p:nvPr>
        </p:nvSpPr>
        <p:spPr>
          <a:xfrm>
            <a:off x="347297" y="1638328"/>
            <a:ext cx="3868340" cy="475844"/>
          </a:xfrm>
        </p:spPr>
        <p:txBody>
          <a:bodyPr>
            <a:normAutofit/>
          </a:bodyPr>
          <a:lstStyle/>
          <a:p>
            <a:r>
              <a:rPr lang="fr-CA" sz="1400" b="1" dirty="0"/>
              <a:t>Organismes provinciaux</a:t>
            </a:r>
          </a:p>
        </p:txBody>
      </p:sp>
      <p:sp>
        <p:nvSpPr>
          <p:cNvPr id="3" name="Content Placeholder 2">
            <a:extLst>
              <a:ext uri="{FF2B5EF4-FFF2-40B4-BE49-F238E27FC236}">
                <a16:creationId xmlns:a16="http://schemas.microsoft.com/office/drawing/2014/main" id="{2D80459A-C679-447B-88C9-9DD15629D2F6}"/>
              </a:ext>
            </a:extLst>
          </p:cNvPr>
          <p:cNvSpPr>
            <a:spLocks noGrp="1"/>
          </p:cNvSpPr>
          <p:nvPr>
            <p:ph sz="half" idx="2"/>
          </p:nvPr>
        </p:nvSpPr>
        <p:spPr>
          <a:xfrm>
            <a:off x="347295" y="2001036"/>
            <a:ext cx="4569343" cy="4034238"/>
          </a:xfrm>
        </p:spPr>
        <p:txBody>
          <a:bodyPr>
            <a:noAutofit/>
          </a:bodyPr>
          <a:lstStyle/>
          <a:p>
            <a:pPr marL="342900" indent="-342900">
              <a:lnSpc>
                <a:spcPct val="100000"/>
              </a:lnSpc>
              <a:buFont typeface="Wingdings" panose="05000000000000000000" pitchFamily="2" charset="2"/>
              <a:buChar char="§"/>
            </a:pPr>
            <a:r>
              <a:rPr lang="fr-CA" sz="1200" dirty="0"/>
              <a:t>Établis en vertu d’un acte constitutif, ils font partie du gouvernement sans relever d’un ministère</a:t>
            </a:r>
          </a:p>
          <a:p>
            <a:pPr marL="342900" indent="-342900">
              <a:lnSpc>
                <a:spcPct val="100000"/>
              </a:lnSpc>
              <a:buFont typeface="Wingdings" panose="05000000000000000000" pitchFamily="2" charset="2"/>
              <a:buChar char="§"/>
            </a:pPr>
            <a:r>
              <a:rPr lang="fr-CA" sz="1200" dirty="0"/>
              <a:t>Relèvent d’un ministre en ce qui a trait à l’accomplissement du mandat de l’organisme</a:t>
            </a:r>
          </a:p>
          <a:p>
            <a:pPr marL="342900" indent="-342900">
              <a:lnSpc>
                <a:spcPct val="100000"/>
              </a:lnSpc>
              <a:buFont typeface="Wingdings" panose="05000000000000000000" pitchFamily="2" charset="2"/>
              <a:buChar char="§"/>
            </a:pPr>
            <a:r>
              <a:rPr lang="fr-CA" sz="1200" dirty="0"/>
              <a:t>Ont le pouvoir de prendre leurs propres décisions opérationnelles s’ils sont régis par un CA</a:t>
            </a:r>
          </a:p>
          <a:p>
            <a:pPr marL="342900" indent="-342900">
              <a:lnSpc>
                <a:spcPct val="100000"/>
              </a:lnSpc>
              <a:buFont typeface="Wingdings" panose="05000000000000000000" pitchFamily="2" charset="2"/>
              <a:buChar char="§"/>
            </a:pPr>
            <a:r>
              <a:rPr lang="fr-CA" sz="1200" dirty="0"/>
              <a:t>La majorité des nominations publiques relèvent du gouvernement</a:t>
            </a:r>
          </a:p>
          <a:p>
            <a:pPr marL="342900" indent="-342900">
              <a:lnSpc>
                <a:spcPct val="100000"/>
              </a:lnSpc>
              <a:buFont typeface="Wingdings" panose="05000000000000000000" pitchFamily="2" charset="2"/>
              <a:buChar char="§"/>
            </a:pPr>
            <a:r>
              <a:rPr lang="fr-CA" sz="1200" dirty="0"/>
              <a:t>On leur confie l’autorité ou la responsabilité d’un domaine lié aux activités du gouvernement, au service public ou à la prestation de services du gouvernement</a:t>
            </a:r>
          </a:p>
          <a:p>
            <a:pPr marL="342900" indent="-342900">
              <a:lnSpc>
                <a:spcPct val="100000"/>
              </a:lnSpc>
              <a:buFont typeface="Wingdings" panose="05000000000000000000" pitchFamily="2" charset="2"/>
              <a:buChar char="§"/>
            </a:pPr>
            <a:r>
              <a:rPr lang="fr-CA" sz="1200" dirty="0"/>
              <a:t>Parmi les exemples, nous pouvons penser aux organismes consultatifs, comme la Commission de toponymie de l'Ontario, aux organismes de réglementation comme la Commission ontarienne des droits de la personne, aux organismes juridictionnels comme le Tribunal ontarien de l'aménagement du territoire ou aux organismes régis par un CA, comme la Régie des alcools de l'Ontario (LCBO)</a:t>
            </a:r>
          </a:p>
        </p:txBody>
      </p:sp>
      <p:sp>
        <p:nvSpPr>
          <p:cNvPr id="11" name="Text Placeholder 10">
            <a:extLst>
              <a:ext uri="{FF2B5EF4-FFF2-40B4-BE49-F238E27FC236}">
                <a16:creationId xmlns:a16="http://schemas.microsoft.com/office/drawing/2014/main" id="{36AD24A6-F085-467F-8F73-4DE1554C291D}"/>
              </a:ext>
            </a:extLst>
          </p:cNvPr>
          <p:cNvSpPr>
            <a:spLocks noGrp="1"/>
          </p:cNvSpPr>
          <p:nvPr>
            <p:ph type="body" sz="quarter" idx="3"/>
          </p:nvPr>
        </p:nvSpPr>
        <p:spPr>
          <a:xfrm>
            <a:off x="4916639" y="1638328"/>
            <a:ext cx="3887391" cy="475844"/>
          </a:xfrm>
        </p:spPr>
        <p:txBody>
          <a:bodyPr>
            <a:normAutofit/>
          </a:bodyPr>
          <a:lstStyle/>
          <a:p>
            <a:r>
              <a:rPr lang="fr-CA" sz="1400" b="1"/>
              <a:t>Autres organismes</a:t>
            </a:r>
          </a:p>
        </p:txBody>
      </p:sp>
      <p:sp>
        <p:nvSpPr>
          <p:cNvPr id="12" name="Content Placeholder 11">
            <a:extLst>
              <a:ext uri="{FF2B5EF4-FFF2-40B4-BE49-F238E27FC236}">
                <a16:creationId xmlns:a16="http://schemas.microsoft.com/office/drawing/2014/main" id="{4137D021-3AB5-4C0F-8A19-73335F913FC5}"/>
              </a:ext>
            </a:extLst>
          </p:cNvPr>
          <p:cNvSpPr>
            <a:spLocks noGrp="1"/>
          </p:cNvSpPr>
          <p:nvPr>
            <p:ph sz="quarter" idx="4"/>
          </p:nvPr>
        </p:nvSpPr>
        <p:spPr>
          <a:xfrm>
            <a:off x="4916639" y="2001035"/>
            <a:ext cx="4003692" cy="4034239"/>
          </a:xfrm>
        </p:spPr>
        <p:txBody>
          <a:bodyPr>
            <a:noAutofit/>
          </a:bodyPr>
          <a:lstStyle/>
          <a:p>
            <a:pPr marL="342900" indent="-342900">
              <a:lnSpc>
                <a:spcPct val="100000"/>
              </a:lnSpc>
              <a:buFont typeface="Wingdings" panose="05000000000000000000" pitchFamily="2" charset="2"/>
              <a:buChar char="§"/>
            </a:pPr>
            <a:r>
              <a:rPr lang="fr-CA" sz="1200" dirty="0"/>
              <a:t>Ils peuvent être créés à partir des pouvoirs du gouvernement, mais ils ne font pas partie du gouvernement de l’Ontario</a:t>
            </a:r>
          </a:p>
          <a:p>
            <a:pPr marL="342900" indent="-342900">
              <a:lnSpc>
                <a:spcPct val="100000"/>
              </a:lnSpc>
              <a:buFont typeface="Wingdings" panose="05000000000000000000" pitchFamily="2" charset="2"/>
              <a:buChar char="§"/>
            </a:pPr>
            <a:r>
              <a:rPr lang="fr-CA" sz="1200" dirty="0"/>
              <a:t>Il est possible qu’au moins une nomination représentative relève du gouvernement</a:t>
            </a:r>
          </a:p>
          <a:p>
            <a:pPr marL="342900" indent="-342900">
              <a:lnSpc>
                <a:spcPct val="100000"/>
              </a:lnSpc>
              <a:buFont typeface="Wingdings" panose="05000000000000000000" pitchFamily="2" charset="2"/>
              <a:buChar char="§"/>
            </a:pPr>
            <a:r>
              <a:rPr lang="fr-CA" sz="1200" dirty="0"/>
              <a:t>Il est possible qu’on leur confie l’autorité ou la responsabilité d’un domaine lié aux activités, au service public ou à la prestation de services du gouvernement</a:t>
            </a:r>
          </a:p>
          <a:p>
            <a:pPr marL="342900" indent="-342900">
              <a:lnSpc>
                <a:spcPct val="100000"/>
              </a:lnSpc>
              <a:buFont typeface="Wingdings" panose="05000000000000000000" pitchFamily="2" charset="2"/>
              <a:buChar char="§"/>
            </a:pPr>
            <a:r>
              <a:rPr lang="fr-CA" sz="1200" dirty="0"/>
              <a:t>Nous pouvons penser par exemple à des sociétés d’État comme Ontario Power </a:t>
            </a:r>
            <a:r>
              <a:rPr lang="fr-CA" sz="1200" dirty="0" err="1"/>
              <a:t>Generation</a:t>
            </a:r>
            <a:r>
              <a:rPr lang="fr-CA" sz="1200" dirty="0"/>
              <a:t> (OPG), à des autorités administratives comme le Conseil ontarien de l'immobilier et à des bénéficiaires de paiements de transfert comme les sociétés d’aide à l’enfance</a:t>
            </a:r>
          </a:p>
        </p:txBody>
      </p:sp>
      <p:sp>
        <p:nvSpPr>
          <p:cNvPr id="5" name="Slide Number Placeholder 4">
            <a:extLst>
              <a:ext uri="{FF2B5EF4-FFF2-40B4-BE49-F238E27FC236}">
                <a16:creationId xmlns:a16="http://schemas.microsoft.com/office/drawing/2014/main" id="{70DB773C-E979-4F41-AF9E-2C16CBF5B884}"/>
              </a:ext>
            </a:extLst>
          </p:cNvPr>
          <p:cNvSpPr>
            <a:spLocks noGrp="1"/>
          </p:cNvSpPr>
          <p:nvPr>
            <p:ph type="sldNum" sz="quarter" idx="12"/>
          </p:nvPr>
        </p:nvSpPr>
        <p:spPr/>
        <p:txBody>
          <a:bodyPr/>
          <a:lstStyle/>
          <a:p>
            <a:fld id="{9CAA33A2-411E-8443-83D0-3263C24E97A5}" type="slidenum">
              <a:rPr lang="en-US" smtClean="0"/>
              <a:pPr/>
              <a:t>9</a:t>
            </a:fld>
            <a:endParaRPr lang="en-US"/>
          </a:p>
        </p:txBody>
      </p:sp>
      <p:sp>
        <p:nvSpPr>
          <p:cNvPr id="6" name="Footer Placeholder 5">
            <a:extLst>
              <a:ext uri="{FF2B5EF4-FFF2-40B4-BE49-F238E27FC236}">
                <a16:creationId xmlns:a16="http://schemas.microsoft.com/office/drawing/2014/main" id="{508CCCA8-5520-42AA-A72C-F2B5C070E621}"/>
              </a:ext>
            </a:extLst>
          </p:cNvPr>
          <p:cNvSpPr>
            <a:spLocks noGrp="1"/>
          </p:cNvSpPr>
          <p:nvPr>
            <p:ph type="ftr" sz="quarter" idx="11"/>
          </p:nvPr>
        </p:nvSpPr>
        <p:spPr>
          <a:xfrm>
            <a:off x="860399" y="6278400"/>
            <a:ext cx="6367715" cy="365125"/>
          </a:xfrm>
        </p:spPr>
        <p:txBody>
          <a:bodyPr/>
          <a:lstStyle/>
          <a:p>
            <a:pPr algn="l"/>
            <a:r>
              <a:rPr lang="fr-CA" dirty="0"/>
              <a:t>Aperçu de la gouvernance des organismes et du rôle des personnes nommées par le gouvernement</a:t>
            </a:r>
          </a:p>
        </p:txBody>
      </p:sp>
    </p:spTree>
    <p:extLst>
      <p:ext uri="{BB962C8B-B14F-4D97-AF65-F5344CB8AC3E}">
        <p14:creationId xmlns:p14="http://schemas.microsoft.com/office/powerpoint/2010/main" val="1693073513"/>
      </p:ext>
    </p:extLst>
  </p:cSld>
  <p:clrMapOvr>
    <a:masterClrMapping/>
  </p:clrMapOvr>
</p:sld>
</file>

<file path=ppt/theme/theme1.xml><?xml version="1.0" encoding="utf-8"?>
<a:theme xmlns:a="http://schemas.openxmlformats.org/drawingml/2006/main" name="Office Theme">
  <a:themeElements>
    <a:clrScheme name="Ontario_blue">
      <a:dk1>
        <a:srgbClr val="000000"/>
      </a:dk1>
      <a:lt1>
        <a:srgbClr val="FFFFFF"/>
      </a:lt1>
      <a:dk2>
        <a:srgbClr val="44546A"/>
      </a:dk2>
      <a:lt2>
        <a:srgbClr val="E7E6E6"/>
      </a:lt2>
      <a:accent1>
        <a:srgbClr val="38B549"/>
      </a:accent1>
      <a:accent2>
        <a:srgbClr val="00B2E2"/>
      </a:accent2>
      <a:accent3>
        <a:srgbClr val="F05821"/>
      </a:accent3>
      <a:accent4>
        <a:srgbClr val="91278E"/>
      </a:accent4>
      <a:accent5>
        <a:srgbClr val="EC027B"/>
      </a:accent5>
      <a:accent6>
        <a:srgbClr val="C1B28F"/>
      </a:accent6>
      <a:hlink>
        <a:srgbClr val="047BC1"/>
      </a:hlink>
      <a:folHlink>
        <a:srgbClr val="9227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VI Template - 4x3 Semi-Bright Final  -  Read-Only" id="{126BC3E6-BEB8-41D7-92A2-D0FA3B87E270}" vid="{491832F0-D436-490B-B7EB-8B59763E99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VI Template - 4x3 Semi-Bright Final</Template>
  <TotalTime>4902</TotalTime>
  <Words>6276</Words>
  <Application>Microsoft Office PowerPoint</Application>
  <PresentationFormat>On-screen Show (4:3)</PresentationFormat>
  <Paragraphs>351</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Aperçu de la gouvernance des organismes et du rôle des  personnes nommées par le gouvernement </vt:lpstr>
      <vt:lpstr>Objet</vt:lpstr>
      <vt:lpstr>Aperçu des organismes provinciaux et des  personnes nommées par le gouvernement</vt:lpstr>
      <vt:lpstr>Personnes nommées par le gouvernement de l’Ontario</vt:lpstr>
      <vt:lpstr>Rôles et responsabilités des personnes nommées par le gouvernement</vt:lpstr>
      <vt:lpstr>Rémunération des personnes nommées par le gouvernement</vt:lpstr>
      <vt:lpstr>Présidents du conseil d’organismes provinciaux</vt:lpstr>
      <vt:lpstr>Directeurs généraux (DG)</vt:lpstr>
      <vt:lpstr>Types d’organismes</vt:lpstr>
      <vt:lpstr>Gouvernance des organismes</vt:lpstr>
      <vt:lpstr>Relations entre les principaux acteurs</vt:lpstr>
      <vt:lpstr>Gouvernance et responsabilités</vt:lpstr>
      <vt:lpstr>Gouvernance et responsabilités d’un organisme</vt:lpstr>
      <vt:lpstr>Rôles et responsabilités législatifs</vt:lpstr>
      <vt:lpstr>Supervision des organismes</vt:lpstr>
      <vt:lpstr>Les principes de gouvernance dans le secteur public</vt:lpstr>
      <vt:lpstr>Lois pertinentes </vt:lpstr>
      <vt:lpstr>Surveillance des risques et  surveillance financière</vt:lpstr>
      <vt:lpstr>Devoirs fiduciaires</vt:lpstr>
      <vt:lpstr>Devoirs fiduciaires et surveillance financière</vt:lpstr>
      <vt:lpstr>Comprendre les risques</vt:lpstr>
      <vt:lpstr>Questions à vous poser</vt:lpstr>
      <vt:lpstr>Conflits d’intérêts et exigences en matière d’éthique</vt:lpstr>
      <vt:lpstr>Exigences en matière d’éthique</vt:lpstr>
      <vt:lpstr>Responsables de l’éthique</vt:lpstr>
      <vt:lpstr>Conflits d’intérêts</vt:lpstr>
      <vt:lpstr>Déterminer s’il existe un conflit d’intérêts</vt:lpstr>
      <vt:lpstr>Loi sur la fonction publique de l’Ontario</vt:lpstr>
      <vt:lpstr>Bureau du commissaire à l’intégrité</vt:lpstr>
      <vt:lpstr>Activités politiques et lobbyisme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Anandakumar, Sasikala (TBS)</dc:creator>
  <cp:lastModifiedBy>Deonarine, Nupur (TBS)</cp:lastModifiedBy>
  <cp:revision>203</cp:revision>
  <cp:lastPrinted>2019-04-11T20:21:32Z</cp:lastPrinted>
  <dcterms:created xsi:type="dcterms:W3CDTF">2019-05-14T14:11:09Z</dcterms:created>
  <dcterms:modified xsi:type="dcterms:W3CDTF">2021-12-02T15:04:17Z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2021-08-31T20:52:18Z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ContentBits">
    <vt:lpwstr>0</vt:lpwstr>
  </property>
</Properties>
</file>